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leway-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4ca87cf09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94ca87cf09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4ca87cf0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94ca87cf0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4ca87cf09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4ca87cf0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4ca87cf0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4ca87cf0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4ca87cf0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4ca87cf09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4ca87cf09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4ca87cf09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4ca87cf09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94ca87cf09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4ca87cf09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94ca87cf09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4ca87cf09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94ca87cf09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4ca87cf09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94ca87cf09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4ca87cf0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4ca87cf0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4ca87cf09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94ca87cf09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94ca87cf09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94ca87cf09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4ca87cf0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4ca87cf0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4ca87cf0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4ca87cf0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4ca87cf0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94ca87cf0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4ca87cf09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4ca87cf0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4ca87cf09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4ca87cf09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4ca87cf09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4ca87cf09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4ca87cf0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4ca87cf0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DC0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IG_NUMBER">
    <p:spTree>
      <p:nvGrpSpPr>
        <p:cNvPr id="49" name="Shape 49"/>
        <p:cNvGrpSpPr/>
        <p:nvPr/>
      </p:nvGrpSpPr>
      <p:grpSpPr>
        <a:xfrm>
          <a:off x="0" y="0"/>
          <a:ext cx="0" cy="0"/>
          <a:chOff x="0" y="0"/>
          <a:chExt cx="0" cy="0"/>
        </a:xfrm>
      </p:grpSpPr>
      <p:sp>
        <p:nvSpPr>
          <p:cNvPr id="50" name="Google Shape;50;p11"/>
          <p:cNvSpPr/>
          <p:nvPr/>
        </p:nvSpPr>
        <p:spPr>
          <a:xfrm>
            <a:off x="80700" y="2651100"/>
            <a:ext cx="8982600" cy="2411700"/>
          </a:xfrm>
          <a:prstGeom prst="rect">
            <a:avLst/>
          </a:prstGeom>
          <a:solidFill>
            <a:srgbClr val="DC0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2" name="Google Shape;52;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3" name="Google Shape;53;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rgbClr val="DC0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0"/>
            <a:ext cx="9144000" cy="803100"/>
          </a:xfrm>
          <a:prstGeom prst="rect">
            <a:avLst/>
          </a:prstGeom>
          <a:solidFill>
            <a:srgbClr val="DC0202"/>
          </a:solidFill>
          <a:ln cap="flat" cmpd="sng" w="9525">
            <a:solidFill>
              <a:srgbClr val="DC02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0" name="Google Shape;20;p4"/>
          <p:cNvSpPr txBox="1"/>
          <p:nvPr>
            <p:ph type="title"/>
          </p:nvPr>
        </p:nvSpPr>
        <p:spPr>
          <a:xfrm>
            <a:off x="265350" y="160650"/>
            <a:ext cx="8520600" cy="481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sz="2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Clr>
                <a:schemeClr val="dk2"/>
              </a:buClr>
              <a:buSzPts val="1600"/>
              <a:buChar char="●"/>
              <a:defRPr sz="1600">
                <a:solidFill>
                  <a:schemeClr val="dk2"/>
                </a:solidFill>
              </a:defRPr>
            </a:lvl1pPr>
            <a:lvl2pPr indent="-304800" lvl="1" marL="914400">
              <a:spcBef>
                <a:spcPts val="0"/>
              </a:spcBef>
              <a:spcAft>
                <a:spcPts val="0"/>
              </a:spcAft>
              <a:buClr>
                <a:schemeClr val="dk2"/>
              </a:buClr>
              <a:buSzPts val="1200"/>
              <a:buChar char="○"/>
              <a:defRPr sz="1200">
                <a:solidFill>
                  <a:schemeClr val="dk2"/>
                </a:solidFill>
              </a:defRPr>
            </a:lvl2pPr>
            <a:lvl3pPr indent="-304800" lvl="2" marL="1371600">
              <a:spcBef>
                <a:spcPts val="0"/>
              </a:spcBef>
              <a:spcAft>
                <a:spcPts val="0"/>
              </a:spcAft>
              <a:buClr>
                <a:schemeClr val="dk2"/>
              </a:buClr>
              <a:buSzPts val="1200"/>
              <a:buChar char="■"/>
              <a:defRPr sz="1200">
                <a:solidFill>
                  <a:schemeClr val="dk2"/>
                </a:solidFill>
              </a:defRPr>
            </a:lvl3pPr>
            <a:lvl4pPr indent="-304800" lvl="3" marL="1828800">
              <a:spcBef>
                <a:spcPts val="0"/>
              </a:spcBef>
              <a:spcAft>
                <a:spcPts val="0"/>
              </a:spcAft>
              <a:buClr>
                <a:schemeClr val="dk2"/>
              </a:buClr>
              <a:buSzPts val="1200"/>
              <a:buChar char="●"/>
              <a:defRPr sz="1200">
                <a:solidFill>
                  <a:schemeClr val="dk2"/>
                </a:solidFill>
              </a:defRPr>
            </a:lvl4pPr>
            <a:lvl5pPr indent="-304800" lvl="4" marL="2286000">
              <a:spcBef>
                <a:spcPts val="0"/>
              </a:spcBef>
              <a:spcAft>
                <a:spcPts val="0"/>
              </a:spcAft>
              <a:buClr>
                <a:schemeClr val="dk2"/>
              </a:buClr>
              <a:buSzPts val="1200"/>
              <a:buChar char="○"/>
              <a:defRPr sz="1200">
                <a:solidFill>
                  <a:schemeClr val="dk2"/>
                </a:solidFill>
              </a:defRPr>
            </a:lvl5pPr>
            <a:lvl6pPr indent="-304800" lvl="5" marL="2743200">
              <a:spcBef>
                <a:spcPts val="0"/>
              </a:spcBef>
              <a:spcAft>
                <a:spcPts val="0"/>
              </a:spcAft>
              <a:buClr>
                <a:schemeClr val="dk2"/>
              </a:buClr>
              <a:buSzPts val="1200"/>
              <a:buChar char="■"/>
              <a:defRPr sz="1200">
                <a:solidFill>
                  <a:schemeClr val="dk2"/>
                </a:solidFill>
              </a:defRPr>
            </a:lvl6pPr>
            <a:lvl7pPr indent="-304800" lvl="6" marL="3200400">
              <a:spcBef>
                <a:spcPts val="0"/>
              </a:spcBef>
              <a:spcAft>
                <a:spcPts val="0"/>
              </a:spcAft>
              <a:buClr>
                <a:schemeClr val="dk2"/>
              </a:buClr>
              <a:buSzPts val="1200"/>
              <a:buChar char="●"/>
              <a:defRPr sz="1200">
                <a:solidFill>
                  <a:schemeClr val="dk2"/>
                </a:solidFill>
              </a:defRPr>
            </a:lvl7pPr>
            <a:lvl8pPr indent="-304800" lvl="7" marL="3657600">
              <a:spcBef>
                <a:spcPts val="0"/>
              </a:spcBef>
              <a:spcAft>
                <a:spcPts val="0"/>
              </a:spcAft>
              <a:buClr>
                <a:schemeClr val="dk2"/>
              </a:buClr>
              <a:buSzPts val="1200"/>
              <a:buChar char="○"/>
              <a:defRPr sz="1200">
                <a:solidFill>
                  <a:schemeClr val="dk2"/>
                </a:solidFill>
              </a:defRPr>
            </a:lvl8pPr>
            <a:lvl9pPr indent="-304800" lvl="8" marL="4114800">
              <a:spcBef>
                <a:spcPts val="0"/>
              </a:spcBef>
              <a:spcAft>
                <a:spcPts val="0"/>
              </a:spcAft>
              <a:buClr>
                <a:schemeClr val="dk2"/>
              </a:buClr>
              <a:buSzPts val="1200"/>
              <a:buChar char="■"/>
              <a:defRPr sz="1200">
                <a:solidFill>
                  <a:schemeClr val="dk2"/>
                </a:solidFill>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623400"/>
          </a:xfrm>
          <a:prstGeom prst="rect">
            <a:avLst/>
          </a:prstGeom>
          <a:solidFill>
            <a:srgbClr val="DC0202"/>
          </a:solidFill>
        </p:spPr>
        <p:txBody>
          <a:bodyPr anchorCtr="0" anchor="t" bIns="91425" lIns="91425" spcFirstLastPara="1" rIns="91425" wrap="square" tIns="91425">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2442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Clr>
                <a:srgbClr val="DC0202"/>
              </a:buClr>
              <a:buSzPts val="1500"/>
              <a:buNone/>
              <a:defRPr sz="1500">
                <a:solidFill>
                  <a:srgbClr val="DC020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6"/>
          <p:cNvSpPr/>
          <p:nvPr>
            <p:ph idx="2" type="pic"/>
          </p:nvPr>
        </p:nvSpPr>
        <p:spPr>
          <a:xfrm>
            <a:off x="1363050" y="1112100"/>
            <a:ext cx="6417900" cy="32976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DC020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636800" y="80700"/>
            <a:ext cx="4426500" cy="4982100"/>
          </a:xfrm>
          <a:prstGeom prst="rect">
            <a:avLst/>
          </a:prstGeom>
          <a:solidFill>
            <a:srgbClr val="DC0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8" name="Google Shape;48;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competition.adesignaward.com/registration.ph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competition.adesignaward.com/entryinstructions.html" TargetMode="External"/><Relationship Id="rId4" Type="http://schemas.openxmlformats.org/officeDocument/2006/relationships/hyperlink" Target="https://competition.adesignaward.com/account-types.php" TargetMode="External"/><Relationship Id="rId5" Type="http://schemas.openxmlformats.org/officeDocument/2006/relationships/hyperlink" Target="https://competition.adesignaward.com/categories.html" TargetMode="External"/><Relationship Id="rId6" Type="http://schemas.openxmlformats.org/officeDocument/2006/relationships/hyperlink" Target="https://competition.adesignaward.com/hiddencabinet.php" TargetMode="External"/><Relationship Id="rId7" Type="http://schemas.openxmlformats.org/officeDocument/2006/relationships/hyperlink" Target="https://competition.adesignaward.com/winners.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HOW TO REGISTER FOR A’ DESIGN AWARD &amp; COMPETITION</a:t>
            </a:r>
            <a:endParaRPr/>
          </a:p>
        </p:txBody>
      </p:sp>
      <p:sp>
        <p:nvSpPr>
          <p:cNvPr id="61" name="Google Shape;61;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Step-by-step Guideline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2"/>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186" name="Google Shape;186;p22"/>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990"/>
              <a:buFont typeface="Arial"/>
              <a:buNone/>
            </a:pPr>
            <a:r>
              <a:rPr lang="en" sz="1450"/>
              <a:t>UPLOAD YOUR DESIGN</a:t>
            </a:r>
            <a:endParaRPr sz="1450"/>
          </a:p>
          <a:p>
            <a:pPr indent="0" lvl="0" marL="0" rtl="0" algn="l">
              <a:spcBef>
                <a:spcPts val="0"/>
              </a:spcBef>
              <a:spcAft>
                <a:spcPts val="0"/>
              </a:spcAft>
              <a:buSzPts val="990"/>
              <a:buNone/>
            </a:pPr>
            <a:r>
              <a:t/>
            </a:r>
            <a:endParaRPr sz="1450"/>
          </a:p>
        </p:txBody>
      </p:sp>
      <p:pic>
        <p:nvPicPr>
          <p:cNvPr id="187" name="Google Shape;187;p22"/>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188" name="Google Shape;188;p22"/>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When you click UPLOAD YOUR DESIGN, the page you see below will be opened. This is where you prepare your DESIGN PRESENTATION. Please compile the required fields carefully. Each field has its own description to help you fill them correctly.</a:t>
            </a:r>
            <a:endParaRPr sz="1000">
              <a:latin typeface="Source Sans Pro"/>
              <a:ea typeface="Source Sans Pro"/>
              <a:cs typeface="Source Sans Pro"/>
              <a:sym typeface="Source Sans Pro"/>
            </a:endParaRPr>
          </a:p>
        </p:txBody>
      </p:sp>
      <p:sp>
        <p:nvSpPr>
          <p:cNvPr id="189" name="Google Shape;189;p22"/>
          <p:cNvSpPr txBox="1"/>
          <p:nvPr/>
        </p:nvSpPr>
        <p:spPr>
          <a:xfrm>
            <a:off x="6442500" y="2139800"/>
            <a:ext cx="2434500" cy="162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Please enter key details about your design. Please note that the information you </a:t>
            </a:r>
            <a:r>
              <a:rPr lang="en" sz="800">
                <a:latin typeface="Source Sans Pro"/>
                <a:ea typeface="Source Sans Pro"/>
                <a:cs typeface="Source Sans Pro"/>
                <a:sym typeface="Source Sans Pro"/>
              </a:rPr>
              <a:t>entered</a:t>
            </a:r>
            <a:r>
              <a:rPr lang="en" sz="800">
                <a:latin typeface="Source Sans Pro"/>
                <a:ea typeface="Source Sans Pro"/>
                <a:cs typeface="Source Sans Pro"/>
                <a:sym typeface="Source Sans Pro"/>
              </a:rPr>
              <a:t> here could appear in press releases and publications.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Please make sure you compile the fields according to the guidelines provided. </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The fields should be compiled in English, using only latin alphabet.</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You can use word processor software to spellcheck your texts in English before typing them  here.</a:t>
            </a:r>
            <a:endParaRPr sz="80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DETAILS - REQUIRED FIELDS</a:t>
            </a:r>
            <a:endParaRPr sz="1450"/>
          </a:p>
        </p:txBody>
      </p:sp>
      <p:sp>
        <p:nvSpPr>
          <p:cNvPr id="195" name="Google Shape;195;p23"/>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REQUIRED FIELDS are obligatory for you to save your design presentation. Please follow the guidelines to compile the fields correctly.</a:t>
            </a:r>
            <a:endParaRPr sz="1000">
              <a:latin typeface="Source Sans Pro"/>
              <a:ea typeface="Source Sans Pro"/>
              <a:cs typeface="Source Sans Pro"/>
              <a:sym typeface="Source Sans Pro"/>
            </a:endParaRPr>
          </a:p>
        </p:txBody>
      </p:sp>
      <p:pic>
        <p:nvPicPr>
          <p:cNvPr id="196" name="Google Shape;196;p23"/>
          <p:cNvPicPr preferRelativeResize="0"/>
          <p:nvPr/>
        </p:nvPicPr>
        <p:blipFill>
          <a:blip r:embed="rId3">
            <a:alphaModFix/>
          </a:blip>
          <a:stretch>
            <a:fillRect/>
          </a:stretch>
        </p:blipFill>
        <p:spPr>
          <a:xfrm>
            <a:off x="347400" y="996400"/>
            <a:ext cx="2833540" cy="3709700"/>
          </a:xfrm>
          <a:prstGeom prst="rect">
            <a:avLst/>
          </a:prstGeom>
          <a:noFill/>
          <a:ln>
            <a:noFill/>
          </a:ln>
        </p:spPr>
      </p:pic>
      <p:cxnSp>
        <p:nvCxnSpPr>
          <p:cNvPr id="197" name="Google Shape;197;p23"/>
          <p:cNvCxnSpPr/>
          <p:nvPr/>
        </p:nvCxnSpPr>
        <p:spPr>
          <a:xfrm>
            <a:off x="2648075" y="1232350"/>
            <a:ext cx="2283600" cy="0"/>
          </a:xfrm>
          <a:prstGeom prst="straightConnector1">
            <a:avLst/>
          </a:prstGeom>
          <a:noFill/>
          <a:ln cap="flat" cmpd="sng" w="9525">
            <a:solidFill>
              <a:schemeClr val="dk2"/>
            </a:solidFill>
            <a:prstDash val="solid"/>
            <a:round/>
            <a:headEnd len="med" w="med" type="none"/>
            <a:tailEnd len="med" w="med" type="triangle"/>
          </a:ln>
        </p:spPr>
      </p:cxnSp>
      <p:sp>
        <p:nvSpPr>
          <p:cNvPr id="198" name="Google Shape;198;p23"/>
          <p:cNvSpPr txBox="1"/>
          <p:nvPr/>
        </p:nvSpPr>
        <p:spPr>
          <a:xfrm>
            <a:off x="4931600" y="920653"/>
            <a:ext cx="3830400" cy="6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Source Sans Pro"/>
                <a:ea typeface="Source Sans Pro"/>
                <a:cs typeface="Source Sans Pro"/>
                <a:sym typeface="Source Sans Pro"/>
              </a:rPr>
              <a:t>DESIGN/PROJECT NAME</a:t>
            </a:r>
            <a:r>
              <a:rPr lang="en" sz="800">
                <a:latin typeface="Source Sans Pro"/>
                <a:ea typeface="Source Sans Pro"/>
                <a:cs typeface="Source Sans Pro"/>
                <a:sym typeface="Source Sans Pro"/>
              </a:rPr>
              <a:t>:</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How do you call this design? Please write only the DESIGN NAME/PROJECT NAME into this field. What your design </a:t>
            </a:r>
            <a:r>
              <a:rPr i="1" lang="en" sz="800" u="sng">
                <a:latin typeface="Source Sans Pro"/>
                <a:ea typeface="Source Sans Pro"/>
                <a:cs typeface="Source Sans Pro"/>
                <a:sym typeface="Source Sans Pro"/>
              </a:rPr>
              <a:t>is </a:t>
            </a:r>
            <a:r>
              <a:rPr lang="en" sz="800">
                <a:latin typeface="Source Sans Pro"/>
                <a:ea typeface="Source Sans Pro"/>
                <a:cs typeface="Source Sans Pro"/>
                <a:sym typeface="Source Sans Pro"/>
              </a:rPr>
              <a:t>should be written in the PRIMARY FUNCTION field.</a:t>
            </a:r>
            <a:endParaRPr sz="800">
              <a:latin typeface="Source Sans Pro"/>
              <a:ea typeface="Source Sans Pro"/>
              <a:cs typeface="Source Sans Pro"/>
              <a:sym typeface="Source Sans Pro"/>
            </a:endParaRPr>
          </a:p>
        </p:txBody>
      </p:sp>
      <p:pic>
        <p:nvPicPr>
          <p:cNvPr id="199" name="Google Shape;199;p23"/>
          <p:cNvPicPr preferRelativeResize="0"/>
          <p:nvPr/>
        </p:nvPicPr>
        <p:blipFill>
          <a:blip r:embed="rId4">
            <a:alphaModFix/>
          </a:blip>
          <a:stretch>
            <a:fillRect/>
          </a:stretch>
        </p:blipFill>
        <p:spPr>
          <a:xfrm>
            <a:off x="3738625" y="2816325"/>
            <a:ext cx="1571375" cy="1655175"/>
          </a:xfrm>
          <a:prstGeom prst="rect">
            <a:avLst/>
          </a:prstGeom>
          <a:noFill/>
          <a:ln>
            <a:noFill/>
          </a:ln>
        </p:spPr>
      </p:pic>
      <p:sp>
        <p:nvSpPr>
          <p:cNvPr id="200" name="Google Shape;200;p23"/>
          <p:cNvSpPr txBox="1"/>
          <p:nvPr/>
        </p:nvSpPr>
        <p:spPr>
          <a:xfrm>
            <a:off x="4815000" y="3359353"/>
            <a:ext cx="3830400" cy="6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Source Sans Pro"/>
                <a:ea typeface="Source Sans Pro"/>
                <a:cs typeface="Source Sans Pro"/>
                <a:sym typeface="Source Sans Pro"/>
              </a:rPr>
              <a:t>EXAMPLE</a:t>
            </a:r>
            <a:r>
              <a:rPr b="1" lang="en" sz="1600">
                <a:latin typeface="Source Sans Pro"/>
                <a:ea typeface="Source Sans Pro"/>
                <a:cs typeface="Source Sans Pro"/>
                <a:sym typeface="Source Sans Pro"/>
              </a:rPr>
              <a:t>:  Arnica Bora  Vacuum Cleaner</a:t>
            </a:r>
            <a:endParaRPr b="1" sz="16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
        <p:nvSpPr>
          <p:cNvPr id="201" name="Google Shape;201;p23"/>
          <p:cNvSpPr txBox="1"/>
          <p:nvPr/>
        </p:nvSpPr>
        <p:spPr>
          <a:xfrm>
            <a:off x="3855000" y="4420500"/>
            <a:ext cx="2283600" cy="3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500">
                <a:solidFill>
                  <a:schemeClr val="dk2"/>
                </a:solidFill>
                <a:latin typeface="Source Sans Pro"/>
                <a:ea typeface="Source Sans Pro"/>
                <a:cs typeface="Source Sans Pro"/>
                <a:sym typeface="Source Sans Pro"/>
              </a:rPr>
              <a:t>Image Credits: Arnica Bora by Yasemin Ulukan</a:t>
            </a:r>
            <a:endParaRPr sz="1100">
              <a:latin typeface="Source Sans Pro"/>
              <a:ea typeface="Source Sans Pro"/>
              <a:cs typeface="Source Sans Pro"/>
              <a:sym typeface="Source Sans Pro"/>
            </a:endParaRPr>
          </a:p>
        </p:txBody>
      </p:sp>
      <p:sp>
        <p:nvSpPr>
          <p:cNvPr id="202" name="Google Shape;202;p23"/>
          <p:cNvSpPr/>
          <p:nvPr/>
        </p:nvSpPr>
        <p:spPr>
          <a:xfrm>
            <a:off x="5820000" y="3488700"/>
            <a:ext cx="1102500" cy="2925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03" name="Google Shape;203;p23"/>
          <p:cNvSpPr/>
          <p:nvPr/>
        </p:nvSpPr>
        <p:spPr>
          <a:xfrm>
            <a:off x="6967500" y="3488700"/>
            <a:ext cx="1515000" cy="2925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04" name="Google Shape;204;p23"/>
          <p:cNvSpPr txBox="1"/>
          <p:nvPr/>
        </p:nvSpPr>
        <p:spPr>
          <a:xfrm>
            <a:off x="5812500" y="3776700"/>
            <a:ext cx="1102500" cy="33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2"/>
                </a:solidFill>
                <a:latin typeface="Source Sans Pro"/>
                <a:ea typeface="Source Sans Pro"/>
                <a:cs typeface="Source Sans Pro"/>
                <a:sym typeface="Source Sans Pro"/>
              </a:rPr>
              <a:t>DESIGN/PROJECT NAME</a:t>
            </a:r>
            <a:endParaRPr sz="1300">
              <a:latin typeface="Source Sans Pro"/>
              <a:ea typeface="Source Sans Pro"/>
              <a:cs typeface="Source Sans Pro"/>
              <a:sym typeface="Source Sans Pro"/>
            </a:endParaRPr>
          </a:p>
        </p:txBody>
      </p:sp>
      <p:sp>
        <p:nvSpPr>
          <p:cNvPr id="205" name="Google Shape;205;p23"/>
          <p:cNvSpPr txBox="1"/>
          <p:nvPr/>
        </p:nvSpPr>
        <p:spPr>
          <a:xfrm>
            <a:off x="7140000" y="3776700"/>
            <a:ext cx="1102500" cy="33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2"/>
                </a:solidFill>
                <a:latin typeface="Source Sans Pro"/>
                <a:ea typeface="Source Sans Pro"/>
                <a:cs typeface="Source Sans Pro"/>
                <a:sym typeface="Source Sans Pro"/>
              </a:rPr>
              <a:t>PRIMARY FUNCTION</a:t>
            </a:r>
            <a:endParaRPr sz="1300">
              <a:latin typeface="Source Sans Pro"/>
              <a:ea typeface="Source Sans Pro"/>
              <a:cs typeface="Source Sans Pro"/>
              <a:sym typeface="Source Sans Pro"/>
            </a:endParaRPr>
          </a:p>
        </p:txBody>
      </p:sp>
      <p:cxnSp>
        <p:nvCxnSpPr>
          <p:cNvPr id="206" name="Google Shape;206;p23"/>
          <p:cNvCxnSpPr/>
          <p:nvPr/>
        </p:nvCxnSpPr>
        <p:spPr>
          <a:xfrm>
            <a:off x="2648075" y="2799775"/>
            <a:ext cx="2283600" cy="0"/>
          </a:xfrm>
          <a:prstGeom prst="straightConnector1">
            <a:avLst/>
          </a:prstGeom>
          <a:noFill/>
          <a:ln cap="flat" cmpd="sng" w="9525">
            <a:solidFill>
              <a:schemeClr val="dk2"/>
            </a:solidFill>
            <a:prstDash val="solid"/>
            <a:round/>
            <a:headEnd len="med" w="med" type="none"/>
            <a:tailEnd len="med" w="med" type="triangle"/>
          </a:ln>
        </p:spPr>
      </p:cxnSp>
      <p:sp>
        <p:nvSpPr>
          <p:cNvPr id="207" name="Google Shape;207;p23"/>
          <p:cNvSpPr txBox="1"/>
          <p:nvPr/>
        </p:nvSpPr>
        <p:spPr>
          <a:xfrm>
            <a:off x="4931600" y="2488078"/>
            <a:ext cx="3830400" cy="6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Source Sans Pro"/>
                <a:ea typeface="Source Sans Pro"/>
                <a:cs typeface="Source Sans Pro"/>
                <a:sym typeface="Source Sans Pro"/>
              </a:rPr>
              <a:t>PRIMARY FUNCTION</a:t>
            </a:r>
            <a:r>
              <a:rPr lang="en" sz="800">
                <a:latin typeface="Source Sans Pro"/>
                <a:ea typeface="Source Sans Pro"/>
                <a:cs typeface="Source Sans Pro"/>
                <a:sym typeface="Source Sans Pro"/>
              </a:rPr>
              <a:t>:</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What is the core function of your design? What type of project or what kind of product is it; Is your design a Chair, Umbrella, Toy or Vacuum Cleaner?</a:t>
            </a:r>
            <a:endParaRPr sz="8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DETAILS - REQUIRED FIELDS</a:t>
            </a:r>
            <a:endParaRPr sz="1450"/>
          </a:p>
        </p:txBody>
      </p:sp>
      <p:sp>
        <p:nvSpPr>
          <p:cNvPr id="213" name="Google Shape;213;p24"/>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Please use the UNIQUE PROPERTIES / PROJECT EXPLANATION field to explain what your design is and what makes your design different from others. Please make sure you write in formal language. After your description of the project, please make sure you select the correct Competition &amp; Category for your design.</a:t>
            </a:r>
            <a:endParaRPr sz="1000">
              <a:latin typeface="Source Sans Pro"/>
              <a:ea typeface="Source Sans Pro"/>
              <a:cs typeface="Source Sans Pro"/>
              <a:sym typeface="Source Sans Pro"/>
            </a:endParaRPr>
          </a:p>
        </p:txBody>
      </p:sp>
      <p:pic>
        <p:nvPicPr>
          <p:cNvPr id="214" name="Google Shape;214;p24"/>
          <p:cNvPicPr preferRelativeResize="0"/>
          <p:nvPr/>
        </p:nvPicPr>
        <p:blipFill>
          <a:blip r:embed="rId3">
            <a:alphaModFix/>
          </a:blip>
          <a:stretch>
            <a:fillRect/>
          </a:stretch>
        </p:blipFill>
        <p:spPr>
          <a:xfrm>
            <a:off x="311700" y="1297500"/>
            <a:ext cx="3351725" cy="3438600"/>
          </a:xfrm>
          <a:prstGeom prst="rect">
            <a:avLst/>
          </a:prstGeom>
          <a:noFill/>
          <a:ln>
            <a:noFill/>
          </a:ln>
        </p:spPr>
      </p:pic>
      <p:pic>
        <p:nvPicPr>
          <p:cNvPr id="215" name="Google Shape;215;p24"/>
          <p:cNvPicPr preferRelativeResize="0"/>
          <p:nvPr/>
        </p:nvPicPr>
        <p:blipFill>
          <a:blip r:embed="rId4">
            <a:alphaModFix/>
          </a:blip>
          <a:stretch>
            <a:fillRect/>
          </a:stretch>
        </p:blipFill>
        <p:spPr>
          <a:xfrm>
            <a:off x="4245000" y="1774125"/>
            <a:ext cx="4746600" cy="2878000"/>
          </a:xfrm>
          <a:prstGeom prst="rect">
            <a:avLst/>
          </a:prstGeom>
          <a:noFill/>
          <a:ln>
            <a:noFill/>
          </a:ln>
        </p:spPr>
      </p:pic>
      <p:cxnSp>
        <p:nvCxnSpPr>
          <p:cNvPr id="216" name="Google Shape;216;p24"/>
          <p:cNvCxnSpPr/>
          <p:nvPr/>
        </p:nvCxnSpPr>
        <p:spPr>
          <a:xfrm>
            <a:off x="3682500" y="3684850"/>
            <a:ext cx="510000" cy="0"/>
          </a:xfrm>
          <a:prstGeom prst="straightConnector1">
            <a:avLst/>
          </a:prstGeom>
          <a:noFill/>
          <a:ln cap="flat" cmpd="sng" w="9525">
            <a:solidFill>
              <a:schemeClr val="dk2"/>
            </a:solidFill>
            <a:prstDash val="solid"/>
            <a:round/>
            <a:headEnd len="med" w="med" type="none"/>
            <a:tailEnd len="med" w="med" type="triangle"/>
          </a:ln>
        </p:spPr>
      </p:cxnSp>
      <p:sp>
        <p:nvSpPr>
          <p:cNvPr id="217" name="Google Shape;217;p24"/>
          <p:cNvSpPr txBox="1"/>
          <p:nvPr/>
        </p:nvSpPr>
        <p:spPr>
          <a:xfrm>
            <a:off x="4245000" y="1452850"/>
            <a:ext cx="3830400" cy="38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Source Sans Pro"/>
                <a:ea typeface="Source Sans Pro"/>
                <a:cs typeface="Source Sans Pro"/>
                <a:sym typeface="Source Sans Pro"/>
              </a:rPr>
              <a:t>P</a:t>
            </a:r>
            <a:r>
              <a:rPr b="1" lang="en" sz="800">
                <a:latin typeface="Source Sans Pro"/>
                <a:ea typeface="Source Sans Pro"/>
                <a:cs typeface="Source Sans Pro"/>
                <a:sym typeface="Source Sans Pro"/>
              </a:rPr>
              <a:t>lease select your category from the drop down menu.</a:t>
            </a:r>
            <a:endParaRPr b="1" sz="8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DETAILS - REQUIRED FIELDS</a:t>
            </a:r>
            <a:endParaRPr sz="1450"/>
          </a:p>
        </p:txBody>
      </p:sp>
      <p:sp>
        <p:nvSpPr>
          <p:cNvPr id="223" name="Google Shape;223;p25"/>
          <p:cNvSpPr txBox="1"/>
          <p:nvPr/>
        </p:nvSpPr>
        <p:spPr>
          <a:xfrm>
            <a:off x="311700" y="620500"/>
            <a:ext cx="84504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INSPIRATION field is the last REQUIRED FIELD. The rest of the text fields are optional but highly suggested as the additional information you provide will improve how you communicate your design with the jury members. The image upload will be at the next stage so please make sure you follow through with the whole upload process.</a:t>
            </a:r>
            <a:endParaRPr sz="1000">
              <a:latin typeface="Source Sans Pro"/>
              <a:ea typeface="Source Sans Pro"/>
              <a:cs typeface="Source Sans Pro"/>
              <a:sym typeface="Source Sans Pro"/>
            </a:endParaRPr>
          </a:p>
        </p:txBody>
      </p:sp>
      <p:pic>
        <p:nvPicPr>
          <p:cNvPr id="224" name="Google Shape;224;p25"/>
          <p:cNvPicPr preferRelativeResize="0"/>
          <p:nvPr/>
        </p:nvPicPr>
        <p:blipFill rotWithShape="1">
          <a:blip r:embed="rId3">
            <a:alphaModFix/>
          </a:blip>
          <a:srcRect b="0" l="0" r="0" t="19393"/>
          <a:stretch/>
        </p:blipFill>
        <p:spPr>
          <a:xfrm>
            <a:off x="356700" y="1320000"/>
            <a:ext cx="3467375" cy="2685000"/>
          </a:xfrm>
          <a:prstGeom prst="rect">
            <a:avLst/>
          </a:prstGeom>
          <a:noFill/>
          <a:ln>
            <a:noFill/>
          </a:ln>
        </p:spPr>
      </p:pic>
      <p:cxnSp>
        <p:nvCxnSpPr>
          <p:cNvPr id="225" name="Google Shape;225;p25"/>
          <p:cNvCxnSpPr/>
          <p:nvPr/>
        </p:nvCxnSpPr>
        <p:spPr>
          <a:xfrm>
            <a:off x="3900000" y="1914850"/>
            <a:ext cx="1031700" cy="0"/>
          </a:xfrm>
          <a:prstGeom prst="straightConnector1">
            <a:avLst/>
          </a:prstGeom>
          <a:noFill/>
          <a:ln cap="flat" cmpd="sng" w="9525">
            <a:solidFill>
              <a:schemeClr val="dk2"/>
            </a:solidFill>
            <a:prstDash val="solid"/>
            <a:round/>
            <a:headEnd len="med" w="med" type="none"/>
            <a:tailEnd len="med" w="med" type="triangle"/>
          </a:ln>
        </p:spPr>
      </p:cxnSp>
      <p:sp>
        <p:nvSpPr>
          <p:cNvPr id="226" name="Google Shape;226;p25"/>
          <p:cNvSpPr txBox="1"/>
          <p:nvPr/>
        </p:nvSpPr>
        <p:spPr>
          <a:xfrm>
            <a:off x="4931600" y="1603153"/>
            <a:ext cx="3830400" cy="6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Source Sans Pro"/>
                <a:ea typeface="Source Sans Pro"/>
                <a:cs typeface="Source Sans Pro"/>
                <a:sym typeface="Source Sans Pro"/>
              </a:rPr>
              <a:t>INSPIRATION</a:t>
            </a:r>
            <a:r>
              <a:rPr lang="en" sz="800">
                <a:latin typeface="Source Sans Pro"/>
                <a:ea typeface="Source Sans Pro"/>
                <a:cs typeface="Source Sans Pro"/>
                <a:sym typeface="Source Sans Pro"/>
              </a:rPr>
              <a:t>:</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This is where you will explain your motives for your design/project. Where did you get the inspiration for this design or project?</a:t>
            </a:r>
            <a:endParaRPr sz="800">
              <a:latin typeface="Source Sans Pro"/>
              <a:ea typeface="Source Sans Pro"/>
              <a:cs typeface="Source Sans Pro"/>
              <a:sym typeface="Source Sans Pro"/>
            </a:endParaRPr>
          </a:p>
        </p:txBody>
      </p:sp>
      <p:sp>
        <p:nvSpPr>
          <p:cNvPr id="227" name="Google Shape;227;p25"/>
          <p:cNvSpPr txBox="1"/>
          <p:nvPr/>
        </p:nvSpPr>
        <p:spPr>
          <a:xfrm>
            <a:off x="311700" y="4070500"/>
            <a:ext cx="84504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You can click SAVE AND CONTINUE to proceed with the Image Upload. If you wish to fill the Optional Fields, make sure you scroll down and fill them before you click SAVE AND CONTINUE.</a:t>
            </a:r>
            <a:endParaRPr sz="10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6"/>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DETAILS - OPTIONAL FIELDS</a:t>
            </a:r>
            <a:endParaRPr sz="1450"/>
          </a:p>
        </p:txBody>
      </p:sp>
      <p:sp>
        <p:nvSpPr>
          <p:cNvPr id="233" name="Google Shape;233;p26"/>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This section is dedicated to any additional information you may want to provide to improve your presentation. After you fill in the fields relevant to your entry, scroll down until you see a red box with the text SAVE AND CONTINUE, and click on it to proceed to the Image Upload page.</a:t>
            </a:r>
            <a:endParaRPr sz="1000">
              <a:latin typeface="Source Sans Pro"/>
              <a:ea typeface="Source Sans Pro"/>
              <a:cs typeface="Source Sans Pro"/>
              <a:sym typeface="Source Sans Pro"/>
            </a:endParaRPr>
          </a:p>
        </p:txBody>
      </p:sp>
      <p:pic>
        <p:nvPicPr>
          <p:cNvPr id="234" name="Google Shape;234;p26"/>
          <p:cNvPicPr preferRelativeResize="0"/>
          <p:nvPr/>
        </p:nvPicPr>
        <p:blipFill>
          <a:blip r:embed="rId3">
            <a:alphaModFix/>
          </a:blip>
          <a:stretch>
            <a:fillRect/>
          </a:stretch>
        </p:blipFill>
        <p:spPr>
          <a:xfrm>
            <a:off x="311700" y="1003900"/>
            <a:ext cx="5979451" cy="370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IMAGES</a:t>
            </a:r>
            <a:endParaRPr sz="1450"/>
          </a:p>
        </p:txBody>
      </p:sp>
      <p:sp>
        <p:nvSpPr>
          <p:cNvPr id="240" name="Google Shape;240;p27"/>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IMAGES page is where you will be uploading the images for your presentation. You should upload 1 Big (Main) + 4 Smaller (Optional) Images. When you are uploading your images, please make sure your </a:t>
            </a:r>
            <a:r>
              <a:rPr lang="en" sz="1000">
                <a:solidFill>
                  <a:schemeClr val="dk2"/>
                </a:solidFill>
                <a:latin typeface="Source Sans Pro"/>
                <a:ea typeface="Source Sans Pro"/>
                <a:cs typeface="Source Sans Pro"/>
                <a:sym typeface="Source Sans Pro"/>
              </a:rPr>
              <a:t>images</a:t>
            </a:r>
            <a:r>
              <a:rPr lang="en" sz="1000">
                <a:solidFill>
                  <a:schemeClr val="dk2"/>
                </a:solidFill>
                <a:latin typeface="Source Sans Pro"/>
                <a:ea typeface="Source Sans Pro"/>
                <a:cs typeface="Source Sans Pro"/>
                <a:sym typeface="Source Sans Pro"/>
              </a:rPr>
              <a:t> have the correct dimensions and format.</a:t>
            </a:r>
            <a:endParaRPr sz="1000">
              <a:latin typeface="Source Sans Pro"/>
              <a:ea typeface="Source Sans Pro"/>
              <a:cs typeface="Source Sans Pro"/>
              <a:sym typeface="Source Sans Pro"/>
            </a:endParaRPr>
          </a:p>
        </p:txBody>
      </p:sp>
      <p:pic>
        <p:nvPicPr>
          <p:cNvPr id="241" name="Google Shape;241;p27"/>
          <p:cNvPicPr preferRelativeResize="0"/>
          <p:nvPr/>
        </p:nvPicPr>
        <p:blipFill rotWithShape="1">
          <a:blip r:embed="rId3">
            <a:alphaModFix/>
          </a:blip>
          <a:srcRect b="3866" l="0" r="0" t="3866"/>
          <a:stretch/>
        </p:blipFill>
        <p:spPr>
          <a:xfrm>
            <a:off x="311700" y="1003900"/>
            <a:ext cx="5979450" cy="3709700"/>
          </a:xfrm>
          <a:prstGeom prst="rect">
            <a:avLst/>
          </a:prstGeom>
          <a:noFill/>
          <a:ln>
            <a:noFill/>
          </a:ln>
        </p:spPr>
      </p:pic>
      <p:cxnSp>
        <p:nvCxnSpPr>
          <p:cNvPr id="242" name="Google Shape;242;p27"/>
          <p:cNvCxnSpPr/>
          <p:nvPr/>
        </p:nvCxnSpPr>
        <p:spPr>
          <a:xfrm>
            <a:off x="4045300" y="2417350"/>
            <a:ext cx="2112300" cy="0"/>
          </a:xfrm>
          <a:prstGeom prst="straightConnector1">
            <a:avLst/>
          </a:prstGeom>
          <a:noFill/>
          <a:ln cap="flat" cmpd="sng" w="9525">
            <a:solidFill>
              <a:schemeClr val="dk2"/>
            </a:solidFill>
            <a:prstDash val="solid"/>
            <a:round/>
            <a:headEnd len="med" w="med" type="none"/>
            <a:tailEnd len="med" w="med" type="triangle"/>
          </a:ln>
        </p:spPr>
      </p:cxnSp>
      <p:sp>
        <p:nvSpPr>
          <p:cNvPr id="243" name="Google Shape;243;p27"/>
          <p:cNvSpPr txBox="1"/>
          <p:nvPr/>
        </p:nvSpPr>
        <p:spPr>
          <a:xfrm>
            <a:off x="6291150" y="2105644"/>
            <a:ext cx="2616000" cy="186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Source Sans Pro"/>
                <a:ea typeface="Source Sans Pro"/>
                <a:cs typeface="Source Sans Pro"/>
                <a:sym typeface="Source Sans Pro"/>
              </a:rPr>
              <a:t>MAIN IMAGE</a:t>
            </a:r>
            <a:r>
              <a:rPr lang="en" sz="800">
                <a:latin typeface="Source Sans Pro"/>
                <a:ea typeface="Source Sans Pro"/>
                <a:cs typeface="Source Sans Pro"/>
                <a:sym typeface="Source Sans Pro"/>
              </a:rPr>
              <a:t>:</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This Image Should be: 3600 x 3600 pixels, 72 DPI JPEG.</a:t>
            </a:r>
            <a:endParaRPr sz="800">
              <a:latin typeface="Source Sans Pro"/>
              <a:ea typeface="Source Sans Pro"/>
              <a:cs typeface="Source Sans Pro"/>
              <a:sym typeface="Source Sans Pro"/>
            </a:endParaRPr>
          </a:p>
          <a:p>
            <a:pPr indent="0" lvl="0" marL="0" rtl="0" algn="l">
              <a:spcBef>
                <a:spcPts val="0"/>
              </a:spcBef>
              <a:spcAft>
                <a:spcPts val="0"/>
              </a:spcAft>
              <a:buNone/>
            </a:pPr>
            <a:r>
              <a:rPr lang="en" sz="800">
                <a:latin typeface="Source Sans Pro"/>
                <a:ea typeface="Source Sans Pro"/>
                <a:cs typeface="Source Sans Pro"/>
                <a:sym typeface="Source Sans Pro"/>
              </a:rPr>
              <a:t>Make sure your images are RGB.</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800">
                <a:solidFill>
                  <a:schemeClr val="dk2"/>
                </a:solidFill>
                <a:latin typeface="Source Sans Pro"/>
                <a:ea typeface="Source Sans Pro"/>
                <a:cs typeface="Source Sans Pro"/>
                <a:sym typeface="Source Sans Pro"/>
              </a:rPr>
              <a:t>OPTIONAL  IMAGES</a:t>
            </a:r>
            <a:r>
              <a:rPr lang="en" sz="800">
                <a:solidFill>
                  <a:schemeClr val="dk2"/>
                </a:solidFill>
                <a:latin typeface="Source Sans Pro"/>
                <a:ea typeface="Source Sans Pro"/>
                <a:cs typeface="Source Sans Pro"/>
                <a:sym typeface="Source Sans Pro"/>
              </a:rPr>
              <a:t>:</a:t>
            </a:r>
            <a:endParaRPr sz="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 sz="800">
                <a:solidFill>
                  <a:schemeClr val="dk2"/>
                </a:solidFill>
                <a:latin typeface="Source Sans Pro"/>
                <a:ea typeface="Source Sans Pro"/>
                <a:cs typeface="Source Sans Pro"/>
                <a:sym typeface="Source Sans Pro"/>
              </a:rPr>
              <a:t>This Image Should be: 1800 x 1800 pixels, 72 DPI JPEG.</a:t>
            </a:r>
            <a:endParaRPr sz="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 sz="800">
                <a:solidFill>
                  <a:schemeClr val="dk2"/>
                </a:solidFill>
                <a:latin typeface="Source Sans Pro"/>
                <a:ea typeface="Source Sans Pro"/>
                <a:cs typeface="Source Sans Pro"/>
                <a:sym typeface="Source Sans Pro"/>
              </a:rPr>
              <a:t>Make sure your images are RGB.</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PREVIEW AND NOMINATION</a:t>
            </a:r>
            <a:endParaRPr sz="1450"/>
          </a:p>
        </p:txBody>
      </p:sp>
      <p:sp>
        <p:nvSpPr>
          <p:cNvPr id="249" name="Google Shape;249;p28"/>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After you upload your images, you will be forwarded to your presentation so you can review it. Below is a sample page. You will have your unique presentation and your own unique design ID.</a:t>
            </a:r>
            <a:endParaRPr sz="1000">
              <a:latin typeface="Source Sans Pro"/>
              <a:ea typeface="Source Sans Pro"/>
              <a:cs typeface="Source Sans Pro"/>
              <a:sym typeface="Source Sans Pro"/>
            </a:endParaRPr>
          </a:p>
        </p:txBody>
      </p:sp>
      <p:pic>
        <p:nvPicPr>
          <p:cNvPr id="250" name="Google Shape;250;p28"/>
          <p:cNvPicPr preferRelativeResize="0"/>
          <p:nvPr/>
        </p:nvPicPr>
        <p:blipFill rotWithShape="1">
          <a:blip r:embed="rId3">
            <a:alphaModFix/>
          </a:blip>
          <a:srcRect b="3866" l="0" r="0" t="3866"/>
          <a:stretch/>
        </p:blipFill>
        <p:spPr>
          <a:xfrm>
            <a:off x="311700" y="1003900"/>
            <a:ext cx="5979450" cy="3709700"/>
          </a:xfrm>
          <a:prstGeom prst="rect">
            <a:avLst/>
          </a:prstGeom>
          <a:noFill/>
          <a:ln>
            <a:noFill/>
          </a:ln>
        </p:spPr>
      </p:pic>
      <p:cxnSp>
        <p:nvCxnSpPr>
          <p:cNvPr id="251" name="Google Shape;251;p28"/>
          <p:cNvCxnSpPr>
            <a:stCxn id="252" idx="3"/>
          </p:cNvCxnSpPr>
          <p:nvPr/>
        </p:nvCxnSpPr>
        <p:spPr>
          <a:xfrm>
            <a:off x="4125000" y="2786250"/>
            <a:ext cx="2032500" cy="0"/>
          </a:xfrm>
          <a:prstGeom prst="straightConnector1">
            <a:avLst/>
          </a:prstGeom>
          <a:noFill/>
          <a:ln cap="flat" cmpd="sng" w="9525">
            <a:solidFill>
              <a:schemeClr val="dk2"/>
            </a:solidFill>
            <a:prstDash val="solid"/>
            <a:round/>
            <a:headEnd len="med" w="med" type="none"/>
            <a:tailEnd len="med" w="med" type="triangle"/>
          </a:ln>
        </p:spPr>
      </p:cxnSp>
      <p:sp>
        <p:nvSpPr>
          <p:cNvPr id="253" name="Google Shape;253;p28"/>
          <p:cNvSpPr txBox="1"/>
          <p:nvPr/>
        </p:nvSpPr>
        <p:spPr>
          <a:xfrm>
            <a:off x="6291150" y="2572846"/>
            <a:ext cx="2616000" cy="5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presentation score calculated by advanced submission optimizer. You can improve this score by following the improvement suggestions.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800">
              <a:latin typeface="Source Sans Pro"/>
              <a:ea typeface="Source Sans Pro"/>
              <a:cs typeface="Source Sans Pro"/>
              <a:sym typeface="Source Sans Pro"/>
            </a:endParaRPr>
          </a:p>
        </p:txBody>
      </p:sp>
      <p:sp>
        <p:nvSpPr>
          <p:cNvPr id="252" name="Google Shape;252;p28"/>
          <p:cNvSpPr/>
          <p:nvPr/>
        </p:nvSpPr>
        <p:spPr>
          <a:xfrm>
            <a:off x="3870000" y="2737500"/>
            <a:ext cx="255000" cy="975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cxnSp>
        <p:nvCxnSpPr>
          <p:cNvPr id="254" name="Google Shape;254;p28"/>
          <p:cNvCxnSpPr>
            <a:stCxn id="255" idx="3"/>
          </p:cNvCxnSpPr>
          <p:nvPr/>
        </p:nvCxnSpPr>
        <p:spPr>
          <a:xfrm>
            <a:off x="2805000" y="1383750"/>
            <a:ext cx="3352500" cy="0"/>
          </a:xfrm>
          <a:prstGeom prst="straightConnector1">
            <a:avLst/>
          </a:prstGeom>
          <a:noFill/>
          <a:ln cap="flat" cmpd="sng" w="9525">
            <a:solidFill>
              <a:srgbClr val="00FF00"/>
            </a:solidFill>
            <a:prstDash val="solid"/>
            <a:round/>
            <a:headEnd len="med" w="med" type="none"/>
            <a:tailEnd len="med" w="med" type="triangle"/>
          </a:ln>
        </p:spPr>
      </p:cxnSp>
      <p:sp>
        <p:nvSpPr>
          <p:cNvPr id="256" name="Google Shape;256;p28"/>
          <p:cNvSpPr txBox="1"/>
          <p:nvPr/>
        </p:nvSpPr>
        <p:spPr>
          <a:xfrm>
            <a:off x="6291150" y="1128996"/>
            <a:ext cx="2616000" cy="5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unique DESIGN ID will be shown here. Please keep in mind that Profile ID and Design ID are not the same thing.</a:t>
            </a:r>
            <a:endParaRPr sz="800">
              <a:latin typeface="Source Sans Pro"/>
              <a:ea typeface="Source Sans Pro"/>
              <a:cs typeface="Source Sans Pro"/>
              <a:sym typeface="Source Sans Pro"/>
            </a:endParaRPr>
          </a:p>
        </p:txBody>
      </p:sp>
      <p:sp>
        <p:nvSpPr>
          <p:cNvPr id="255" name="Google Shape;255;p28"/>
          <p:cNvSpPr/>
          <p:nvPr/>
        </p:nvSpPr>
        <p:spPr>
          <a:xfrm>
            <a:off x="2550000" y="1335000"/>
            <a:ext cx="255000" cy="975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PREVIEW AND NOMINATION</a:t>
            </a:r>
            <a:endParaRPr sz="1450"/>
          </a:p>
        </p:txBody>
      </p:sp>
      <p:sp>
        <p:nvSpPr>
          <p:cNvPr id="262" name="Google Shape;262;p29"/>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If you wish to make changes to your presentation, you are allowed to do it until the deadline period. You can click on CHANGE IMAGES to update your existing images, and you can click on CHANGE DESCRIPTION to modify your description.</a:t>
            </a:r>
            <a:endParaRPr sz="10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2"/>
              </a:solidFill>
              <a:latin typeface="Source Sans Pro"/>
              <a:ea typeface="Source Sans Pro"/>
              <a:cs typeface="Source Sans Pro"/>
              <a:sym typeface="Source Sans Pro"/>
            </a:endParaRPr>
          </a:p>
        </p:txBody>
      </p:sp>
      <p:pic>
        <p:nvPicPr>
          <p:cNvPr id="263" name="Google Shape;263;p29"/>
          <p:cNvPicPr preferRelativeResize="0"/>
          <p:nvPr/>
        </p:nvPicPr>
        <p:blipFill rotWithShape="1">
          <a:blip r:embed="rId3">
            <a:alphaModFix/>
          </a:blip>
          <a:srcRect b="3866" l="0" r="0" t="3866"/>
          <a:stretch/>
        </p:blipFill>
        <p:spPr>
          <a:xfrm>
            <a:off x="311700" y="1003900"/>
            <a:ext cx="5979450" cy="3709700"/>
          </a:xfrm>
          <a:prstGeom prst="rect">
            <a:avLst/>
          </a:prstGeom>
          <a:noFill/>
          <a:ln>
            <a:noFill/>
          </a:ln>
        </p:spPr>
      </p:pic>
      <p:cxnSp>
        <p:nvCxnSpPr>
          <p:cNvPr id="264" name="Google Shape;264;p29"/>
          <p:cNvCxnSpPr>
            <a:stCxn id="265" idx="3"/>
            <a:endCxn id="266" idx="1"/>
          </p:cNvCxnSpPr>
          <p:nvPr/>
        </p:nvCxnSpPr>
        <p:spPr>
          <a:xfrm>
            <a:off x="2880000" y="4465050"/>
            <a:ext cx="3411300" cy="13800"/>
          </a:xfrm>
          <a:prstGeom prst="straightConnector1">
            <a:avLst/>
          </a:prstGeom>
          <a:noFill/>
          <a:ln cap="flat" cmpd="sng" w="9525">
            <a:solidFill>
              <a:schemeClr val="dk2"/>
            </a:solidFill>
            <a:prstDash val="solid"/>
            <a:round/>
            <a:headEnd len="med" w="med" type="none"/>
            <a:tailEnd len="med" w="med" type="triangle"/>
          </a:ln>
        </p:spPr>
      </p:cxnSp>
      <p:sp>
        <p:nvSpPr>
          <p:cNvPr id="266" name="Google Shape;266;p29"/>
          <p:cNvSpPr txBox="1"/>
          <p:nvPr/>
        </p:nvSpPr>
        <p:spPr>
          <a:xfrm>
            <a:off x="6291150" y="4192846"/>
            <a:ext cx="2616000" cy="5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CHANGE DESCRIPTION is at the bottom of the DESIGN DETAILS section. You can update your description by clicking on the text CHANGE DESCRIPTION.</a:t>
            </a:r>
            <a:endParaRPr sz="800">
              <a:latin typeface="Source Sans Pro"/>
              <a:ea typeface="Source Sans Pro"/>
              <a:cs typeface="Source Sans Pro"/>
              <a:sym typeface="Source Sans Pro"/>
            </a:endParaRPr>
          </a:p>
        </p:txBody>
      </p:sp>
      <p:sp>
        <p:nvSpPr>
          <p:cNvPr id="265" name="Google Shape;265;p29"/>
          <p:cNvSpPr/>
          <p:nvPr/>
        </p:nvSpPr>
        <p:spPr>
          <a:xfrm>
            <a:off x="2257500" y="4402500"/>
            <a:ext cx="622500" cy="1251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67" name="Google Shape;267;p29"/>
          <p:cNvSpPr/>
          <p:nvPr/>
        </p:nvSpPr>
        <p:spPr>
          <a:xfrm>
            <a:off x="2257500" y="1822500"/>
            <a:ext cx="487500" cy="1251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cxnSp>
        <p:nvCxnSpPr>
          <p:cNvPr id="268" name="Google Shape;268;p29"/>
          <p:cNvCxnSpPr/>
          <p:nvPr/>
        </p:nvCxnSpPr>
        <p:spPr>
          <a:xfrm>
            <a:off x="4507500" y="1898850"/>
            <a:ext cx="1783800" cy="0"/>
          </a:xfrm>
          <a:prstGeom prst="straightConnector1">
            <a:avLst/>
          </a:prstGeom>
          <a:noFill/>
          <a:ln cap="flat" cmpd="sng" w="9525">
            <a:solidFill>
              <a:schemeClr val="dk2"/>
            </a:solidFill>
            <a:prstDash val="solid"/>
            <a:round/>
            <a:headEnd len="med" w="med" type="none"/>
            <a:tailEnd len="med" w="med" type="triangle"/>
          </a:ln>
        </p:spPr>
      </p:cxnSp>
      <p:sp>
        <p:nvSpPr>
          <p:cNvPr id="269" name="Google Shape;269;p29"/>
          <p:cNvSpPr txBox="1"/>
          <p:nvPr/>
        </p:nvSpPr>
        <p:spPr>
          <a:xfrm>
            <a:off x="6291150" y="1612946"/>
            <a:ext cx="2616000" cy="5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CHANGE IMAGE button is located right under the images of your entry. You can update your images by clicking on the text CHANGE IMAGE.</a:t>
            </a:r>
            <a:endParaRPr sz="800">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DESIGN PREVIEW AND NOMINATION</a:t>
            </a:r>
            <a:endParaRPr sz="1450"/>
          </a:p>
        </p:txBody>
      </p:sp>
      <p:sp>
        <p:nvSpPr>
          <p:cNvPr id="275" name="Google Shape;275;p30"/>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If you wish to NOMINATE your entry, you can scroll down on your DESIGN PREVIEW page and proceed with the NOMINATIOn by clicking NOMINATE DESIGN. You will be forwarded to the PAYMENT screen once you click on NOMINATE DESIGN.</a:t>
            </a:r>
            <a:endParaRPr sz="1000">
              <a:latin typeface="Source Sans Pro"/>
              <a:ea typeface="Source Sans Pro"/>
              <a:cs typeface="Source Sans Pro"/>
              <a:sym typeface="Source Sans Pro"/>
            </a:endParaRPr>
          </a:p>
        </p:txBody>
      </p:sp>
      <p:pic>
        <p:nvPicPr>
          <p:cNvPr id="276" name="Google Shape;276;p30"/>
          <p:cNvPicPr preferRelativeResize="0"/>
          <p:nvPr/>
        </p:nvPicPr>
        <p:blipFill rotWithShape="1">
          <a:blip r:embed="rId3">
            <a:alphaModFix/>
          </a:blip>
          <a:srcRect b="3866" l="0" r="0" t="3866"/>
          <a:stretch/>
        </p:blipFill>
        <p:spPr>
          <a:xfrm>
            <a:off x="311700" y="1003900"/>
            <a:ext cx="5979450" cy="3709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1"/>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282" name="Google Shape;282;p31"/>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WHERE IS YOUR DESIGN?</a:t>
            </a:r>
            <a:endParaRPr sz="1450"/>
          </a:p>
        </p:txBody>
      </p:sp>
      <p:pic>
        <p:nvPicPr>
          <p:cNvPr id="283" name="Google Shape;283;p31"/>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284" name="Google Shape;284;p31"/>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If you wish to see / update your uploaded designs, you need to find MY DESIGNS section in your Control Panel. When you click on MY DESIGNS, your Hidden </a:t>
            </a:r>
            <a:r>
              <a:rPr lang="en" sz="1000">
                <a:solidFill>
                  <a:schemeClr val="dk2"/>
                </a:solidFill>
                <a:latin typeface="Source Sans Pro"/>
                <a:ea typeface="Source Sans Pro"/>
                <a:cs typeface="Source Sans Pro"/>
                <a:sym typeface="Source Sans Pro"/>
              </a:rPr>
              <a:t>Cabinet</a:t>
            </a:r>
            <a:r>
              <a:rPr lang="en" sz="1000">
                <a:solidFill>
                  <a:schemeClr val="dk2"/>
                </a:solidFill>
                <a:latin typeface="Source Sans Pro"/>
                <a:ea typeface="Source Sans Pro"/>
                <a:cs typeface="Source Sans Pro"/>
                <a:sym typeface="Source Sans Pro"/>
              </a:rPr>
              <a:t> will open where you can see your designs all at once.</a:t>
            </a:r>
            <a:endParaRPr sz="1000">
              <a:latin typeface="Source Sans Pro"/>
              <a:ea typeface="Source Sans Pro"/>
              <a:cs typeface="Source Sans Pro"/>
              <a:sym typeface="Source Sans Pro"/>
            </a:endParaRPr>
          </a:p>
        </p:txBody>
      </p:sp>
      <p:cxnSp>
        <p:nvCxnSpPr>
          <p:cNvPr id="285" name="Google Shape;285;p31"/>
          <p:cNvCxnSpPr/>
          <p:nvPr/>
        </p:nvCxnSpPr>
        <p:spPr>
          <a:xfrm>
            <a:off x="4567500" y="2481225"/>
            <a:ext cx="2321100" cy="0"/>
          </a:xfrm>
          <a:prstGeom prst="straightConnector1">
            <a:avLst/>
          </a:prstGeom>
          <a:noFill/>
          <a:ln cap="flat" cmpd="sng" w="9525">
            <a:solidFill>
              <a:schemeClr val="dk2"/>
            </a:solidFill>
            <a:prstDash val="solid"/>
            <a:round/>
            <a:headEnd len="med" w="med" type="none"/>
            <a:tailEnd len="med" w="med" type="triangle"/>
          </a:ln>
        </p:spPr>
      </p:cxnSp>
      <p:sp>
        <p:nvSpPr>
          <p:cNvPr id="286" name="Google Shape;286;p31"/>
          <p:cNvSpPr txBox="1"/>
          <p:nvPr/>
        </p:nvSpPr>
        <p:spPr>
          <a:xfrm>
            <a:off x="6888525" y="24102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Click on the red text that says MY DESIGNS to reach your Hidden Cabinet where all the designs you uploaded to the system are listed.</a:t>
            </a:r>
            <a:endParaRPr sz="800">
              <a:latin typeface="Source Sans Pro"/>
              <a:ea typeface="Source Sans Pro"/>
              <a:cs typeface="Source Sans Pro"/>
              <a:sym typeface="Source Sans Pro"/>
            </a:endParaRPr>
          </a:p>
        </p:txBody>
      </p:sp>
      <p:sp>
        <p:nvSpPr>
          <p:cNvPr id="287" name="Google Shape;287;p31"/>
          <p:cNvSpPr/>
          <p:nvPr/>
        </p:nvSpPr>
        <p:spPr>
          <a:xfrm>
            <a:off x="3277500" y="1980000"/>
            <a:ext cx="1132500" cy="9300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67" name="Google Shape;67;p14"/>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QUICK </a:t>
            </a:r>
            <a:r>
              <a:rPr lang="en" sz="1450"/>
              <a:t>REGISTRATION</a:t>
            </a:r>
            <a:endParaRPr sz="1450"/>
          </a:p>
        </p:txBody>
      </p:sp>
      <p:pic>
        <p:nvPicPr>
          <p:cNvPr id="68" name="Google Shape;68;p14"/>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69" name="Google Shape;69;p14"/>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Please go to the following page to start the Registration process: </a:t>
            </a:r>
            <a:r>
              <a:rPr lang="en" sz="1000" u="sng">
                <a:solidFill>
                  <a:schemeClr val="hlink"/>
                </a:solidFill>
                <a:latin typeface="Source Sans Pro"/>
                <a:ea typeface="Source Sans Pro"/>
                <a:cs typeface="Source Sans Pro"/>
                <a:sym typeface="Source Sans Pro"/>
                <a:hlinkClick r:id="rId4"/>
              </a:rPr>
              <a:t>https://competition.adesignaward.com/registration.php</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You need to fill in your personal information and then click the red button that says REGISTER.</a:t>
            </a:r>
            <a:endParaRPr sz="1000">
              <a:latin typeface="Source Sans Pro"/>
              <a:ea typeface="Source Sans Pro"/>
              <a:cs typeface="Source Sans Pro"/>
              <a:sym typeface="Source Sans Pro"/>
            </a:endParaRPr>
          </a:p>
          <a:p>
            <a:pPr indent="0" lvl="0" marL="0" rtl="0" algn="l">
              <a:spcBef>
                <a:spcPts val="0"/>
              </a:spcBef>
              <a:spcAft>
                <a:spcPts val="0"/>
              </a:spcAft>
              <a:buNone/>
            </a:pPr>
            <a:r>
              <a:t/>
            </a:r>
            <a:endParaRPr sz="1000">
              <a:latin typeface="Source Sans Pro"/>
              <a:ea typeface="Source Sans Pro"/>
              <a:cs typeface="Source Sans Pro"/>
              <a:sym typeface="Source Sans Pro"/>
            </a:endParaRPr>
          </a:p>
        </p:txBody>
      </p:sp>
      <p:cxnSp>
        <p:nvCxnSpPr>
          <p:cNvPr id="70" name="Google Shape;70;p14"/>
          <p:cNvCxnSpPr/>
          <p:nvPr/>
        </p:nvCxnSpPr>
        <p:spPr>
          <a:xfrm>
            <a:off x="4152350" y="26166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71" name="Google Shape;71;p14"/>
          <p:cNvSpPr txBox="1"/>
          <p:nvPr/>
        </p:nvSpPr>
        <p:spPr>
          <a:xfrm>
            <a:off x="6753950" y="25457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NAME</a:t>
            </a:r>
            <a:endParaRPr sz="800">
              <a:latin typeface="Source Sans Pro"/>
              <a:ea typeface="Source Sans Pro"/>
              <a:cs typeface="Source Sans Pro"/>
              <a:sym typeface="Source Sans Pro"/>
            </a:endParaRPr>
          </a:p>
        </p:txBody>
      </p:sp>
      <p:cxnSp>
        <p:nvCxnSpPr>
          <p:cNvPr id="72" name="Google Shape;72;p14"/>
          <p:cNvCxnSpPr/>
          <p:nvPr/>
        </p:nvCxnSpPr>
        <p:spPr>
          <a:xfrm>
            <a:off x="4152350" y="2908250"/>
            <a:ext cx="2601600" cy="0"/>
          </a:xfrm>
          <a:prstGeom prst="straightConnector1">
            <a:avLst/>
          </a:prstGeom>
          <a:noFill/>
          <a:ln cap="flat" cmpd="sng" w="9525">
            <a:solidFill>
              <a:schemeClr val="dk2"/>
            </a:solidFill>
            <a:prstDash val="solid"/>
            <a:round/>
            <a:headEnd len="med" w="med" type="none"/>
            <a:tailEnd len="med" w="med" type="triangle"/>
          </a:ln>
        </p:spPr>
      </p:cxnSp>
      <p:sp>
        <p:nvSpPr>
          <p:cNvPr id="73" name="Google Shape;73;p14"/>
          <p:cNvSpPr txBox="1"/>
          <p:nvPr/>
        </p:nvSpPr>
        <p:spPr>
          <a:xfrm>
            <a:off x="6753950" y="2837300"/>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SURNAME</a:t>
            </a:r>
            <a:endParaRPr sz="800">
              <a:latin typeface="Source Sans Pro"/>
              <a:ea typeface="Source Sans Pro"/>
              <a:cs typeface="Source Sans Pro"/>
              <a:sym typeface="Source Sans Pro"/>
            </a:endParaRPr>
          </a:p>
        </p:txBody>
      </p:sp>
      <p:cxnSp>
        <p:nvCxnSpPr>
          <p:cNvPr id="74" name="Google Shape;74;p14"/>
          <p:cNvCxnSpPr/>
          <p:nvPr/>
        </p:nvCxnSpPr>
        <p:spPr>
          <a:xfrm>
            <a:off x="4152350" y="32072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75" name="Google Shape;75;p14"/>
          <p:cNvSpPr txBox="1"/>
          <p:nvPr/>
        </p:nvSpPr>
        <p:spPr>
          <a:xfrm>
            <a:off x="6753950" y="31363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EMAIL ADDRESS</a:t>
            </a:r>
            <a:endParaRPr sz="800">
              <a:latin typeface="Source Sans Pro"/>
              <a:ea typeface="Source Sans Pro"/>
              <a:cs typeface="Source Sans Pro"/>
              <a:sym typeface="Source Sans Pro"/>
            </a:endParaRPr>
          </a:p>
        </p:txBody>
      </p:sp>
      <p:cxnSp>
        <p:nvCxnSpPr>
          <p:cNvPr id="76" name="Google Shape;76;p14"/>
          <p:cNvCxnSpPr/>
          <p:nvPr/>
        </p:nvCxnSpPr>
        <p:spPr>
          <a:xfrm>
            <a:off x="4152350" y="3506325"/>
            <a:ext cx="2601600" cy="0"/>
          </a:xfrm>
          <a:prstGeom prst="straightConnector1">
            <a:avLst/>
          </a:prstGeom>
          <a:noFill/>
          <a:ln cap="flat" cmpd="sng" w="9525">
            <a:solidFill>
              <a:schemeClr val="dk2"/>
            </a:solidFill>
            <a:prstDash val="solid"/>
            <a:round/>
            <a:headEnd len="med" w="med" type="none"/>
            <a:tailEnd len="med" w="med" type="triangle"/>
          </a:ln>
        </p:spPr>
      </p:cxnSp>
      <p:sp>
        <p:nvSpPr>
          <p:cNvPr id="77" name="Google Shape;77;p14"/>
          <p:cNvSpPr txBox="1"/>
          <p:nvPr/>
        </p:nvSpPr>
        <p:spPr>
          <a:xfrm>
            <a:off x="6753950" y="34353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PLEASE WRITE YOUR EMAIL ADDRESS AGAIN</a:t>
            </a:r>
            <a:endParaRPr sz="800">
              <a:latin typeface="Source Sans Pro"/>
              <a:ea typeface="Source Sans Pro"/>
              <a:cs typeface="Source Sans Pro"/>
              <a:sym typeface="Source Sans Pro"/>
            </a:endParaRPr>
          </a:p>
        </p:txBody>
      </p:sp>
      <p:cxnSp>
        <p:nvCxnSpPr>
          <p:cNvPr id="78" name="Google Shape;78;p14"/>
          <p:cNvCxnSpPr/>
          <p:nvPr/>
        </p:nvCxnSpPr>
        <p:spPr>
          <a:xfrm>
            <a:off x="4152350" y="38053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79" name="Google Shape;79;p14"/>
          <p:cNvSpPr txBox="1"/>
          <p:nvPr/>
        </p:nvSpPr>
        <p:spPr>
          <a:xfrm>
            <a:off x="6753950" y="37344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PASSWORD</a:t>
            </a:r>
            <a:endParaRPr sz="800">
              <a:latin typeface="Source Sans Pro"/>
              <a:ea typeface="Source Sans Pro"/>
              <a:cs typeface="Source Sans Pro"/>
              <a:sym typeface="Source Sans Pro"/>
            </a:endParaRPr>
          </a:p>
        </p:txBody>
      </p:sp>
      <p:cxnSp>
        <p:nvCxnSpPr>
          <p:cNvPr id="80" name="Google Shape;80;p14"/>
          <p:cNvCxnSpPr/>
          <p:nvPr/>
        </p:nvCxnSpPr>
        <p:spPr>
          <a:xfrm>
            <a:off x="4152350" y="41118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81" name="Google Shape;81;p14"/>
          <p:cNvSpPr txBox="1"/>
          <p:nvPr/>
        </p:nvSpPr>
        <p:spPr>
          <a:xfrm>
            <a:off x="6753950" y="40409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PLEASE REPEAT YOUR PASSWORD HERE</a:t>
            </a:r>
            <a:endParaRPr sz="800">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2"/>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293" name="Google Shape;293;p32"/>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WHERE IS YOUR DESIGN?</a:t>
            </a:r>
            <a:endParaRPr sz="1450"/>
          </a:p>
        </p:txBody>
      </p:sp>
      <p:pic>
        <p:nvPicPr>
          <p:cNvPr id="294" name="Google Shape;294;p32"/>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295" name="Google Shape;295;p32"/>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Once you click on MY DESIGNS, your Hidden Cabinet (Uploaded Designs) page will open. Make sure your filter is set to ALL ENTRIES to see all of your uploaded designs.</a:t>
            </a:r>
            <a:endParaRPr sz="1000">
              <a:latin typeface="Source Sans Pro"/>
              <a:ea typeface="Source Sans Pro"/>
              <a:cs typeface="Source Sans Pro"/>
              <a:sym typeface="Source Sans Pro"/>
            </a:endParaRPr>
          </a:p>
        </p:txBody>
      </p:sp>
      <p:cxnSp>
        <p:nvCxnSpPr>
          <p:cNvPr id="296" name="Google Shape;296;p32"/>
          <p:cNvCxnSpPr/>
          <p:nvPr/>
        </p:nvCxnSpPr>
        <p:spPr>
          <a:xfrm>
            <a:off x="5502350" y="2518725"/>
            <a:ext cx="1386300" cy="0"/>
          </a:xfrm>
          <a:prstGeom prst="straightConnector1">
            <a:avLst/>
          </a:prstGeom>
          <a:noFill/>
          <a:ln cap="flat" cmpd="sng" w="9525">
            <a:solidFill>
              <a:schemeClr val="dk2"/>
            </a:solidFill>
            <a:prstDash val="solid"/>
            <a:round/>
            <a:headEnd len="med" w="med" type="none"/>
            <a:tailEnd len="med" w="med" type="triangle"/>
          </a:ln>
        </p:spPr>
      </p:cxnSp>
      <p:sp>
        <p:nvSpPr>
          <p:cNvPr id="297" name="Google Shape;297;p32"/>
          <p:cNvSpPr txBox="1"/>
          <p:nvPr/>
        </p:nvSpPr>
        <p:spPr>
          <a:xfrm>
            <a:off x="6888525" y="24102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Make sure your current filter is set to ALL ENTRIES to see all of your uploaded designs.</a:t>
            </a:r>
            <a:endParaRPr sz="800">
              <a:latin typeface="Source Sans Pro"/>
              <a:ea typeface="Source Sans Pro"/>
              <a:cs typeface="Source Sans Pro"/>
              <a:sym typeface="Source Sans Pro"/>
            </a:endParaRPr>
          </a:p>
        </p:txBody>
      </p:sp>
      <p:sp>
        <p:nvSpPr>
          <p:cNvPr id="298" name="Google Shape;298;p32"/>
          <p:cNvSpPr/>
          <p:nvPr/>
        </p:nvSpPr>
        <p:spPr>
          <a:xfrm>
            <a:off x="2347500" y="2441125"/>
            <a:ext cx="3105000" cy="1305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99" name="Google Shape;299;p32"/>
          <p:cNvSpPr/>
          <p:nvPr/>
        </p:nvSpPr>
        <p:spPr>
          <a:xfrm>
            <a:off x="2385000" y="4410000"/>
            <a:ext cx="502500" cy="1800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cxnSp>
        <p:nvCxnSpPr>
          <p:cNvPr id="300" name="Google Shape;300;p32"/>
          <p:cNvCxnSpPr/>
          <p:nvPr/>
        </p:nvCxnSpPr>
        <p:spPr>
          <a:xfrm>
            <a:off x="3015000" y="4573725"/>
            <a:ext cx="3873600" cy="0"/>
          </a:xfrm>
          <a:prstGeom prst="straightConnector1">
            <a:avLst/>
          </a:prstGeom>
          <a:noFill/>
          <a:ln cap="flat" cmpd="sng" w="9525">
            <a:solidFill>
              <a:schemeClr val="dk2"/>
            </a:solidFill>
            <a:prstDash val="solid"/>
            <a:round/>
            <a:headEnd len="med" w="med" type="none"/>
            <a:tailEnd len="med" w="med" type="triangle"/>
          </a:ln>
        </p:spPr>
      </p:cxnSp>
      <p:sp>
        <p:nvSpPr>
          <p:cNvPr id="301" name="Google Shape;301;p32"/>
          <p:cNvSpPr txBox="1"/>
          <p:nvPr/>
        </p:nvSpPr>
        <p:spPr>
          <a:xfrm>
            <a:off x="6888525" y="44652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unique DESIGN ID and PROJECT NAME will be listed here. You can click on the ID to preview your entry. </a:t>
            </a:r>
            <a:endParaRPr sz="800">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3"/>
          <p:cNvSpPr txBox="1"/>
          <p:nvPr>
            <p:ph type="title"/>
          </p:nvPr>
        </p:nvSpPr>
        <p:spPr>
          <a:xfrm>
            <a:off x="265350" y="160650"/>
            <a:ext cx="8520600" cy="481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LINKS</a:t>
            </a:r>
            <a:endParaRPr/>
          </a:p>
        </p:txBody>
      </p:sp>
      <p:sp>
        <p:nvSpPr>
          <p:cNvPr id="307" name="Google Shape;30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ENTRY INSTRUCTIONS: </a:t>
            </a:r>
            <a:r>
              <a:rPr lang="en" u="sng">
                <a:solidFill>
                  <a:schemeClr val="hlink"/>
                </a:solidFill>
                <a:hlinkClick r:id="rId3"/>
              </a:rPr>
              <a:t>https://competition.adesignaward.com/entryinstructions.html</a:t>
            </a:r>
            <a:endParaRPr/>
          </a:p>
          <a:p>
            <a:pPr indent="0" lvl="0" marL="0" rtl="0" algn="l">
              <a:spcBef>
                <a:spcPts val="1200"/>
              </a:spcBef>
              <a:spcAft>
                <a:spcPts val="0"/>
              </a:spcAft>
              <a:buNone/>
            </a:pPr>
            <a:r>
              <a:rPr lang="en"/>
              <a:t>ACCOUNT TYPES: </a:t>
            </a:r>
            <a:r>
              <a:rPr lang="en" u="sng">
                <a:solidFill>
                  <a:schemeClr val="hlink"/>
                </a:solidFill>
                <a:hlinkClick r:id="rId4"/>
              </a:rPr>
              <a:t>https://competition.adesignaward.com/account-types.php</a:t>
            </a:r>
            <a:endParaRPr/>
          </a:p>
          <a:p>
            <a:pPr indent="0" lvl="0" marL="0" rtl="0" algn="l">
              <a:spcBef>
                <a:spcPts val="1200"/>
              </a:spcBef>
              <a:spcAft>
                <a:spcPts val="0"/>
              </a:spcAft>
              <a:buNone/>
            </a:pPr>
            <a:r>
              <a:rPr lang="en"/>
              <a:t>CATEGORIES: </a:t>
            </a:r>
            <a:r>
              <a:rPr lang="en" u="sng">
                <a:solidFill>
                  <a:schemeClr val="hlink"/>
                </a:solidFill>
                <a:hlinkClick r:id="rId5"/>
              </a:rPr>
              <a:t>https://competition.adesignaward.com/categories.html</a:t>
            </a:r>
            <a:endParaRPr/>
          </a:p>
          <a:p>
            <a:pPr indent="0" lvl="0" marL="0" rtl="0" algn="l">
              <a:spcBef>
                <a:spcPts val="1200"/>
              </a:spcBef>
              <a:spcAft>
                <a:spcPts val="0"/>
              </a:spcAft>
              <a:buNone/>
            </a:pPr>
            <a:r>
              <a:rPr lang="en"/>
              <a:t>YOUR DESIGNS: </a:t>
            </a:r>
            <a:r>
              <a:rPr lang="en" u="sng">
                <a:solidFill>
                  <a:schemeClr val="hlink"/>
                </a:solidFill>
                <a:hlinkClick r:id="rId6"/>
              </a:rPr>
              <a:t>https://competition.adesignaward.com/hiddencabinet.php</a:t>
            </a:r>
            <a:endParaRPr/>
          </a:p>
          <a:p>
            <a:pPr indent="0" lvl="0" marL="0" rtl="0" algn="l">
              <a:spcBef>
                <a:spcPts val="1200"/>
              </a:spcBef>
              <a:spcAft>
                <a:spcPts val="0"/>
              </a:spcAft>
              <a:buNone/>
            </a:pPr>
            <a:r>
              <a:rPr lang="en"/>
              <a:t>AWARD WINNING DESIGNS: </a:t>
            </a:r>
            <a:r>
              <a:rPr lang="en" u="sng">
                <a:solidFill>
                  <a:schemeClr val="hlink"/>
                </a:solidFill>
                <a:hlinkClick r:id="rId7"/>
              </a:rPr>
              <a:t>https://competition.adesignaward.com/winners.php</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5"/>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87" name="Google Shape;87;p15"/>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QUICK REGISTRATION</a:t>
            </a:r>
            <a:endParaRPr sz="1450"/>
          </a:p>
        </p:txBody>
      </p:sp>
      <p:pic>
        <p:nvPicPr>
          <p:cNvPr id="88" name="Google Shape;88;p15"/>
          <p:cNvPicPr preferRelativeResize="0"/>
          <p:nvPr>
            <p:ph idx="2" type="pic"/>
          </p:nvPr>
        </p:nvPicPr>
        <p:blipFill rotWithShape="1">
          <a:blip r:embed="rId4">
            <a:alphaModFix/>
          </a:blip>
          <a:srcRect b="2363" l="0" r="0" t="2353"/>
          <a:stretch/>
        </p:blipFill>
        <p:spPr>
          <a:xfrm>
            <a:off x="742500" y="1052800"/>
            <a:ext cx="5941051" cy="3798525"/>
          </a:xfrm>
          <a:prstGeom prst="rect">
            <a:avLst/>
          </a:prstGeom>
        </p:spPr>
      </p:pic>
      <p:sp>
        <p:nvSpPr>
          <p:cNvPr id="89" name="Google Shape;89;p15"/>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Below is a sample Quick Registration page. Please make sure you fill the form with your own information before you click the red button with the text REGISTRATION.</a:t>
            </a:r>
            <a:endParaRPr sz="1000">
              <a:latin typeface="Source Sans Pro"/>
              <a:ea typeface="Source Sans Pro"/>
              <a:cs typeface="Source Sans Pro"/>
              <a:sym typeface="Source Sans Pro"/>
            </a:endParaRPr>
          </a:p>
          <a:p>
            <a:pPr indent="0" lvl="0" marL="0" rtl="0" algn="l">
              <a:spcBef>
                <a:spcPts val="0"/>
              </a:spcBef>
              <a:spcAft>
                <a:spcPts val="0"/>
              </a:spcAft>
              <a:buNone/>
            </a:pPr>
            <a:r>
              <a:t/>
            </a:r>
            <a:endParaRPr sz="1000">
              <a:latin typeface="Source Sans Pro"/>
              <a:ea typeface="Source Sans Pro"/>
              <a:cs typeface="Source Sans Pro"/>
              <a:sym typeface="Source Sans Pro"/>
            </a:endParaRPr>
          </a:p>
        </p:txBody>
      </p:sp>
      <p:cxnSp>
        <p:nvCxnSpPr>
          <p:cNvPr id="90" name="Google Shape;90;p15"/>
          <p:cNvCxnSpPr/>
          <p:nvPr/>
        </p:nvCxnSpPr>
        <p:spPr>
          <a:xfrm>
            <a:off x="4152350" y="26166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91" name="Google Shape;91;p15"/>
          <p:cNvSpPr txBox="1"/>
          <p:nvPr/>
        </p:nvSpPr>
        <p:spPr>
          <a:xfrm>
            <a:off x="6753950" y="25457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NAME</a:t>
            </a:r>
            <a:endParaRPr sz="800">
              <a:latin typeface="Source Sans Pro"/>
              <a:ea typeface="Source Sans Pro"/>
              <a:cs typeface="Source Sans Pro"/>
              <a:sym typeface="Source Sans Pro"/>
            </a:endParaRPr>
          </a:p>
        </p:txBody>
      </p:sp>
      <p:cxnSp>
        <p:nvCxnSpPr>
          <p:cNvPr id="92" name="Google Shape;92;p15"/>
          <p:cNvCxnSpPr/>
          <p:nvPr/>
        </p:nvCxnSpPr>
        <p:spPr>
          <a:xfrm>
            <a:off x="4152350" y="2908250"/>
            <a:ext cx="2601600" cy="0"/>
          </a:xfrm>
          <a:prstGeom prst="straightConnector1">
            <a:avLst/>
          </a:prstGeom>
          <a:noFill/>
          <a:ln cap="flat" cmpd="sng" w="9525">
            <a:solidFill>
              <a:schemeClr val="dk2"/>
            </a:solidFill>
            <a:prstDash val="solid"/>
            <a:round/>
            <a:headEnd len="med" w="med" type="none"/>
            <a:tailEnd len="med" w="med" type="triangle"/>
          </a:ln>
        </p:spPr>
      </p:cxnSp>
      <p:sp>
        <p:nvSpPr>
          <p:cNvPr id="93" name="Google Shape;93;p15"/>
          <p:cNvSpPr txBox="1"/>
          <p:nvPr/>
        </p:nvSpPr>
        <p:spPr>
          <a:xfrm>
            <a:off x="6753950" y="2837300"/>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SURNAME</a:t>
            </a:r>
            <a:endParaRPr sz="800">
              <a:latin typeface="Source Sans Pro"/>
              <a:ea typeface="Source Sans Pro"/>
              <a:cs typeface="Source Sans Pro"/>
              <a:sym typeface="Source Sans Pro"/>
            </a:endParaRPr>
          </a:p>
        </p:txBody>
      </p:sp>
      <p:cxnSp>
        <p:nvCxnSpPr>
          <p:cNvPr id="94" name="Google Shape;94;p15"/>
          <p:cNvCxnSpPr/>
          <p:nvPr/>
        </p:nvCxnSpPr>
        <p:spPr>
          <a:xfrm>
            <a:off x="4152350" y="32072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95" name="Google Shape;95;p15"/>
          <p:cNvSpPr txBox="1"/>
          <p:nvPr/>
        </p:nvSpPr>
        <p:spPr>
          <a:xfrm>
            <a:off x="6753950" y="31363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EMAIL ADDRESS</a:t>
            </a:r>
            <a:endParaRPr sz="800">
              <a:latin typeface="Source Sans Pro"/>
              <a:ea typeface="Source Sans Pro"/>
              <a:cs typeface="Source Sans Pro"/>
              <a:sym typeface="Source Sans Pro"/>
            </a:endParaRPr>
          </a:p>
        </p:txBody>
      </p:sp>
      <p:cxnSp>
        <p:nvCxnSpPr>
          <p:cNvPr id="96" name="Google Shape;96;p15"/>
          <p:cNvCxnSpPr/>
          <p:nvPr/>
        </p:nvCxnSpPr>
        <p:spPr>
          <a:xfrm>
            <a:off x="4152350" y="3506325"/>
            <a:ext cx="2601600" cy="0"/>
          </a:xfrm>
          <a:prstGeom prst="straightConnector1">
            <a:avLst/>
          </a:prstGeom>
          <a:noFill/>
          <a:ln cap="flat" cmpd="sng" w="9525">
            <a:solidFill>
              <a:schemeClr val="dk2"/>
            </a:solidFill>
            <a:prstDash val="solid"/>
            <a:round/>
            <a:headEnd len="med" w="med" type="none"/>
            <a:tailEnd len="med" w="med" type="triangle"/>
          </a:ln>
        </p:spPr>
      </p:cxnSp>
      <p:sp>
        <p:nvSpPr>
          <p:cNvPr id="97" name="Google Shape;97;p15"/>
          <p:cNvSpPr txBox="1"/>
          <p:nvPr/>
        </p:nvSpPr>
        <p:spPr>
          <a:xfrm>
            <a:off x="6753950" y="34353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PLEASE WRITE YOUR EMAIL ADDRESS AGAIN</a:t>
            </a:r>
            <a:endParaRPr sz="800">
              <a:latin typeface="Source Sans Pro"/>
              <a:ea typeface="Source Sans Pro"/>
              <a:cs typeface="Source Sans Pro"/>
              <a:sym typeface="Source Sans Pro"/>
            </a:endParaRPr>
          </a:p>
        </p:txBody>
      </p:sp>
      <p:cxnSp>
        <p:nvCxnSpPr>
          <p:cNvPr id="98" name="Google Shape;98;p15"/>
          <p:cNvCxnSpPr/>
          <p:nvPr/>
        </p:nvCxnSpPr>
        <p:spPr>
          <a:xfrm>
            <a:off x="4152350" y="38053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99" name="Google Shape;99;p15"/>
          <p:cNvSpPr txBox="1"/>
          <p:nvPr/>
        </p:nvSpPr>
        <p:spPr>
          <a:xfrm>
            <a:off x="6753950" y="37344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PASSWORD</a:t>
            </a:r>
            <a:endParaRPr sz="800">
              <a:latin typeface="Source Sans Pro"/>
              <a:ea typeface="Source Sans Pro"/>
              <a:cs typeface="Source Sans Pro"/>
              <a:sym typeface="Source Sans Pro"/>
            </a:endParaRPr>
          </a:p>
        </p:txBody>
      </p:sp>
      <p:cxnSp>
        <p:nvCxnSpPr>
          <p:cNvPr id="100" name="Google Shape;100;p15"/>
          <p:cNvCxnSpPr/>
          <p:nvPr/>
        </p:nvCxnSpPr>
        <p:spPr>
          <a:xfrm>
            <a:off x="4152350" y="41118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01" name="Google Shape;101;p15"/>
          <p:cNvSpPr txBox="1"/>
          <p:nvPr/>
        </p:nvSpPr>
        <p:spPr>
          <a:xfrm>
            <a:off x="6753950" y="40409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PLEASE REPEAT YOUR PASSWORD HERE</a:t>
            </a:r>
            <a:endParaRPr sz="8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6"/>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107" name="Google Shape;107;p16"/>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LOGIN</a:t>
            </a:r>
            <a:endParaRPr sz="1450"/>
          </a:p>
        </p:txBody>
      </p:sp>
      <p:pic>
        <p:nvPicPr>
          <p:cNvPr id="108" name="Google Shape;108;p16"/>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109" name="Google Shape;109;p16"/>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After clicking the REGISTER button, you will be forwarded to the Login page. Here, you should write your email and your password to access the system.</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Your Account ID is visible on this page, please make sure to note it down as it is your unique identification number.</a:t>
            </a:r>
            <a:endParaRPr sz="1000">
              <a:latin typeface="Source Sans Pro"/>
              <a:ea typeface="Source Sans Pro"/>
              <a:cs typeface="Source Sans Pro"/>
              <a:sym typeface="Source Sans Pro"/>
            </a:endParaRPr>
          </a:p>
        </p:txBody>
      </p:sp>
      <p:cxnSp>
        <p:nvCxnSpPr>
          <p:cNvPr id="110" name="Google Shape;110;p16"/>
          <p:cNvCxnSpPr/>
          <p:nvPr/>
        </p:nvCxnSpPr>
        <p:spPr>
          <a:xfrm>
            <a:off x="4286925" y="248122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11" name="Google Shape;111;p16"/>
          <p:cNvSpPr txBox="1"/>
          <p:nvPr/>
        </p:nvSpPr>
        <p:spPr>
          <a:xfrm>
            <a:off x="6888525" y="24102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UNIQUE ACCOUNT ID (EX: #123456)</a:t>
            </a:r>
            <a:endParaRPr sz="800">
              <a:latin typeface="Source Sans Pro"/>
              <a:ea typeface="Source Sans Pro"/>
              <a:cs typeface="Source Sans Pro"/>
              <a:sym typeface="Source Sans Pro"/>
            </a:endParaRPr>
          </a:p>
        </p:txBody>
      </p:sp>
      <p:cxnSp>
        <p:nvCxnSpPr>
          <p:cNvPr id="112" name="Google Shape;112;p16"/>
          <p:cNvCxnSpPr/>
          <p:nvPr/>
        </p:nvCxnSpPr>
        <p:spPr>
          <a:xfrm>
            <a:off x="4152350" y="32072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13" name="Google Shape;113;p16"/>
          <p:cNvSpPr txBox="1"/>
          <p:nvPr/>
        </p:nvSpPr>
        <p:spPr>
          <a:xfrm>
            <a:off x="6753950" y="31363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EMAIL ADDRESS</a:t>
            </a:r>
            <a:endParaRPr sz="800">
              <a:latin typeface="Source Sans Pro"/>
              <a:ea typeface="Source Sans Pro"/>
              <a:cs typeface="Source Sans Pro"/>
              <a:sym typeface="Source Sans Pro"/>
            </a:endParaRPr>
          </a:p>
        </p:txBody>
      </p:sp>
      <p:cxnSp>
        <p:nvCxnSpPr>
          <p:cNvPr id="114" name="Google Shape;114;p16"/>
          <p:cNvCxnSpPr/>
          <p:nvPr/>
        </p:nvCxnSpPr>
        <p:spPr>
          <a:xfrm>
            <a:off x="4152350" y="35278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15" name="Google Shape;115;p16"/>
          <p:cNvSpPr txBox="1"/>
          <p:nvPr/>
        </p:nvSpPr>
        <p:spPr>
          <a:xfrm>
            <a:off x="6753950" y="34569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PASSWORD</a:t>
            </a:r>
            <a:endParaRPr sz="800">
              <a:latin typeface="Source Sans Pro"/>
              <a:ea typeface="Source Sans Pro"/>
              <a:cs typeface="Source Sans Pro"/>
              <a:sym typeface="Source Sans Pro"/>
            </a:endParaRPr>
          </a:p>
        </p:txBody>
      </p:sp>
      <p:sp>
        <p:nvSpPr>
          <p:cNvPr id="116" name="Google Shape;116;p16"/>
          <p:cNvSpPr/>
          <p:nvPr/>
        </p:nvSpPr>
        <p:spPr>
          <a:xfrm>
            <a:off x="3496425" y="2444900"/>
            <a:ext cx="789900" cy="732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7"/>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122" name="Google Shape;122;p17"/>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LOGIN</a:t>
            </a:r>
            <a:endParaRPr sz="1450"/>
          </a:p>
        </p:txBody>
      </p:sp>
      <p:pic>
        <p:nvPicPr>
          <p:cNvPr id="123" name="Google Shape;123;p17"/>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124" name="Google Shape;124;p17"/>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Below is a sample login page. Please make sure you fill the form with your own information and then click the red button with the text LOGIN.</a:t>
            </a:r>
            <a:endParaRPr sz="1000">
              <a:latin typeface="Source Sans Pro"/>
              <a:ea typeface="Source Sans Pro"/>
              <a:cs typeface="Source Sans Pro"/>
              <a:sym typeface="Source Sans Pro"/>
            </a:endParaRPr>
          </a:p>
        </p:txBody>
      </p:sp>
      <p:cxnSp>
        <p:nvCxnSpPr>
          <p:cNvPr id="125" name="Google Shape;125;p17"/>
          <p:cNvCxnSpPr/>
          <p:nvPr/>
        </p:nvCxnSpPr>
        <p:spPr>
          <a:xfrm>
            <a:off x="4286925" y="248122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17"/>
          <p:cNvSpPr txBox="1"/>
          <p:nvPr/>
        </p:nvSpPr>
        <p:spPr>
          <a:xfrm>
            <a:off x="6888525" y="24102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UNIQUE ACCOUNT ID (EX: #123456)</a:t>
            </a:r>
            <a:endParaRPr sz="800">
              <a:latin typeface="Source Sans Pro"/>
              <a:ea typeface="Source Sans Pro"/>
              <a:cs typeface="Source Sans Pro"/>
              <a:sym typeface="Source Sans Pro"/>
            </a:endParaRPr>
          </a:p>
        </p:txBody>
      </p:sp>
      <p:cxnSp>
        <p:nvCxnSpPr>
          <p:cNvPr id="127" name="Google Shape;127;p17"/>
          <p:cNvCxnSpPr/>
          <p:nvPr/>
        </p:nvCxnSpPr>
        <p:spPr>
          <a:xfrm>
            <a:off x="4152350" y="32072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28" name="Google Shape;128;p17"/>
          <p:cNvSpPr txBox="1"/>
          <p:nvPr/>
        </p:nvSpPr>
        <p:spPr>
          <a:xfrm>
            <a:off x="6753950" y="31363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YOUR EMAIL ADDRESS</a:t>
            </a:r>
            <a:endParaRPr sz="800">
              <a:latin typeface="Source Sans Pro"/>
              <a:ea typeface="Source Sans Pro"/>
              <a:cs typeface="Source Sans Pro"/>
              <a:sym typeface="Source Sans Pro"/>
            </a:endParaRPr>
          </a:p>
        </p:txBody>
      </p:sp>
      <p:cxnSp>
        <p:nvCxnSpPr>
          <p:cNvPr id="129" name="Google Shape;129;p17"/>
          <p:cNvCxnSpPr/>
          <p:nvPr/>
        </p:nvCxnSpPr>
        <p:spPr>
          <a:xfrm>
            <a:off x="4152350" y="352787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30" name="Google Shape;130;p17"/>
          <p:cNvSpPr txBox="1"/>
          <p:nvPr/>
        </p:nvSpPr>
        <p:spPr>
          <a:xfrm>
            <a:off x="6753950" y="34569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PASSWORD</a:t>
            </a:r>
            <a:endParaRPr sz="800">
              <a:latin typeface="Source Sans Pro"/>
              <a:ea typeface="Source Sans Pro"/>
              <a:cs typeface="Source Sans Pro"/>
              <a:sym typeface="Source Sans Pro"/>
            </a:endParaRPr>
          </a:p>
        </p:txBody>
      </p:sp>
      <p:sp>
        <p:nvSpPr>
          <p:cNvPr id="131" name="Google Shape;131;p17"/>
          <p:cNvSpPr/>
          <p:nvPr/>
        </p:nvSpPr>
        <p:spPr>
          <a:xfrm>
            <a:off x="3496425" y="2444900"/>
            <a:ext cx="789900" cy="732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CONFIRMATION</a:t>
            </a:r>
            <a:endParaRPr sz="1450"/>
          </a:p>
        </p:txBody>
      </p:sp>
      <p:pic>
        <p:nvPicPr>
          <p:cNvPr id="137" name="Google Shape;137;p18"/>
          <p:cNvPicPr preferRelativeResize="0"/>
          <p:nvPr>
            <p:ph idx="2" type="pic"/>
          </p:nvPr>
        </p:nvPicPr>
        <p:blipFill rotWithShape="1">
          <a:blip r:embed="rId3">
            <a:alphaModFix/>
          </a:blip>
          <a:srcRect b="3407" l="0" r="0" t="604"/>
          <a:stretch/>
        </p:blipFill>
        <p:spPr>
          <a:xfrm>
            <a:off x="423600" y="1129000"/>
            <a:ext cx="5771400" cy="3801600"/>
          </a:xfrm>
          <a:prstGeom prst="rect">
            <a:avLst/>
          </a:prstGeom>
        </p:spPr>
      </p:pic>
      <p:sp>
        <p:nvSpPr>
          <p:cNvPr id="138" name="Google Shape;138;p18"/>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After your first login, you will </a:t>
            </a:r>
            <a:r>
              <a:rPr lang="en" sz="1000">
                <a:solidFill>
                  <a:schemeClr val="dk2"/>
                </a:solidFill>
                <a:latin typeface="Source Sans Pro"/>
                <a:ea typeface="Source Sans Pro"/>
                <a:cs typeface="Source Sans Pro"/>
                <a:sym typeface="Source Sans Pro"/>
              </a:rPr>
              <a:t>receive</a:t>
            </a:r>
            <a:r>
              <a:rPr lang="en" sz="1000">
                <a:solidFill>
                  <a:schemeClr val="dk2"/>
                </a:solidFill>
                <a:latin typeface="Source Sans Pro"/>
                <a:ea typeface="Source Sans Pro"/>
                <a:cs typeface="Source Sans Pro"/>
                <a:sym typeface="Source Sans Pro"/>
              </a:rPr>
              <a:t> an email to the email address you have provided. Please check your INBOX and make sure you click the confirmation URL (highlighted below). This is to ensure the email you provided during registration is correct.</a:t>
            </a:r>
            <a:endParaRPr sz="1000">
              <a:latin typeface="Source Sans Pro"/>
              <a:ea typeface="Source Sans Pro"/>
              <a:cs typeface="Source Sans Pro"/>
              <a:sym typeface="Source Sans Pro"/>
            </a:endParaRPr>
          </a:p>
        </p:txBody>
      </p:sp>
      <p:cxnSp>
        <p:nvCxnSpPr>
          <p:cNvPr id="139" name="Google Shape;139;p18"/>
          <p:cNvCxnSpPr/>
          <p:nvPr/>
        </p:nvCxnSpPr>
        <p:spPr>
          <a:xfrm>
            <a:off x="4493075" y="3099850"/>
            <a:ext cx="2283600" cy="0"/>
          </a:xfrm>
          <a:prstGeom prst="straightConnector1">
            <a:avLst/>
          </a:prstGeom>
          <a:noFill/>
          <a:ln cap="flat" cmpd="sng" w="9525">
            <a:solidFill>
              <a:schemeClr val="dk2"/>
            </a:solidFill>
            <a:prstDash val="solid"/>
            <a:round/>
            <a:headEnd len="med" w="med" type="none"/>
            <a:tailEnd len="med" w="med" type="triangle"/>
          </a:ln>
        </p:spPr>
      </p:cxnSp>
      <p:sp>
        <p:nvSpPr>
          <p:cNvPr id="140" name="Google Shape;140;p18"/>
          <p:cNvSpPr txBox="1"/>
          <p:nvPr/>
        </p:nvSpPr>
        <p:spPr>
          <a:xfrm>
            <a:off x="6776600" y="3028888"/>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CONFIRMATION URL. Please click on the link to confirm your email address.</a:t>
            </a:r>
            <a:endParaRPr sz="800">
              <a:latin typeface="Source Sans Pro"/>
              <a:ea typeface="Source Sans Pro"/>
              <a:cs typeface="Source Sans Pro"/>
              <a:sym typeface="Source Sans Pro"/>
            </a:endParaRPr>
          </a:p>
        </p:txBody>
      </p:sp>
      <p:sp>
        <p:nvSpPr>
          <p:cNvPr id="141" name="Google Shape;141;p18"/>
          <p:cNvSpPr/>
          <p:nvPr/>
        </p:nvSpPr>
        <p:spPr>
          <a:xfrm>
            <a:off x="2220575" y="3038250"/>
            <a:ext cx="2283600" cy="1419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9"/>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147" name="Google Shape;147;p19"/>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ACCOUNT TYPE</a:t>
            </a:r>
            <a:endParaRPr sz="1450"/>
          </a:p>
        </p:txBody>
      </p:sp>
      <p:pic>
        <p:nvPicPr>
          <p:cNvPr id="148" name="Google Shape;148;p19"/>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149" name="Google Shape;149;p19"/>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When you log in the very first time, you will be asked to choose your Account Type</a:t>
            </a:r>
            <a:r>
              <a:rPr lang="en" sz="1000">
                <a:solidFill>
                  <a:schemeClr val="dk2"/>
                </a:solidFill>
                <a:latin typeface="Source Sans Pro"/>
                <a:ea typeface="Source Sans Pro"/>
                <a:cs typeface="Source Sans Pro"/>
                <a:sym typeface="Source Sans Pro"/>
              </a:rPr>
              <a:t>. You can scroll down to learn more about each account type and choose accordingly. </a:t>
            </a:r>
            <a:endParaRPr sz="10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2"/>
              </a:solidFill>
              <a:latin typeface="Source Sans Pro"/>
              <a:ea typeface="Source Sans Pro"/>
              <a:cs typeface="Source Sans Pro"/>
              <a:sym typeface="Source Sans Pro"/>
            </a:endParaRPr>
          </a:p>
        </p:txBody>
      </p:sp>
      <p:cxnSp>
        <p:nvCxnSpPr>
          <p:cNvPr id="150" name="Google Shape;150;p19"/>
          <p:cNvCxnSpPr>
            <a:endCxn id="151" idx="1"/>
          </p:cNvCxnSpPr>
          <p:nvPr/>
        </p:nvCxnSpPr>
        <p:spPr>
          <a:xfrm>
            <a:off x="5527550" y="4247875"/>
            <a:ext cx="1226400" cy="0"/>
          </a:xfrm>
          <a:prstGeom prst="straightConnector1">
            <a:avLst/>
          </a:prstGeom>
          <a:noFill/>
          <a:ln cap="flat" cmpd="sng" w="9525">
            <a:solidFill>
              <a:schemeClr val="dk2"/>
            </a:solidFill>
            <a:prstDash val="solid"/>
            <a:round/>
            <a:headEnd len="med" w="med" type="none"/>
            <a:tailEnd len="med" w="med" type="triangle"/>
          </a:ln>
        </p:spPr>
      </p:cxnSp>
      <p:sp>
        <p:nvSpPr>
          <p:cNvPr id="151" name="Google Shape;151;p19"/>
          <p:cNvSpPr txBox="1"/>
          <p:nvPr/>
        </p:nvSpPr>
        <p:spPr>
          <a:xfrm>
            <a:off x="6753950" y="417692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ACCOUNT TYPE SELECTION</a:t>
            </a:r>
            <a:endParaRPr sz="800">
              <a:latin typeface="Source Sans Pro"/>
              <a:ea typeface="Source Sans Pro"/>
              <a:cs typeface="Source Sans Pro"/>
              <a:sym typeface="Source Sans Pro"/>
            </a:endParaRPr>
          </a:p>
        </p:txBody>
      </p:sp>
      <p:sp>
        <p:nvSpPr>
          <p:cNvPr id="152" name="Google Shape;152;p19"/>
          <p:cNvSpPr/>
          <p:nvPr/>
        </p:nvSpPr>
        <p:spPr>
          <a:xfrm>
            <a:off x="2341425" y="3959900"/>
            <a:ext cx="3186000" cy="4350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0"/>
          <p:cNvPicPr preferRelativeResize="0"/>
          <p:nvPr/>
        </p:nvPicPr>
        <p:blipFill>
          <a:blip r:embed="rId3">
            <a:alphaModFix/>
          </a:blip>
          <a:stretch>
            <a:fillRect/>
          </a:stretch>
        </p:blipFill>
        <p:spPr>
          <a:xfrm>
            <a:off x="362400" y="949000"/>
            <a:ext cx="3830099" cy="2499338"/>
          </a:xfrm>
          <a:prstGeom prst="rect">
            <a:avLst/>
          </a:prstGeom>
          <a:noFill/>
          <a:ln>
            <a:noFill/>
          </a:ln>
        </p:spPr>
      </p:pic>
      <p:sp>
        <p:nvSpPr>
          <p:cNvPr id="158" name="Google Shape;158;p20"/>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ACCOUNT TYPE</a:t>
            </a:r>
            <a:endParaRPr sz="1450"/>
          </a:p>
        </p:txBody>
      </p:sp>
      <p:sp>
        <p:nvSpPr>
          <p:cNvPr id="159" name="Google Shape;159;p20"/>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Please select the correct account type from the drop down menu. </a:t>
            </a:r>
            <a:endParaRPr sz="10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2"/>
              </a:solidFill>
              <a:latin typeface="Source Sans Pro"/>
              <a:ea typeface="Source Sans Pro"/>
              <a:cs typeface="Source Sans Pro"/>
              <a:sym typeface="Source Sans Pro"/>
            </a:endParaRPr>
          </a:p>
        </p:txBody>
      </p:sp>
      <p:pic>
        <p:nvPicPr>
          <p:cNvPr id="160" name="Google Shape;160;p20"/>
          <p:cNvPicPr preferRelativeResize="0"/>
          <p:nvPr/>
        </p:nvPicPr>
        <p:blipFill rotWithShape="1">
          <a:blip r:embed="rId4">
            <a:alphaModFix/>
          </a:blip>
          <a:srcRect b="0" l="0" r="0" t="28997"/>
          <a:stretch/>
        </p:blipFill>
        <p:spPr>
          <a:xfrm>
            <a:off x="362400" y="4026046"/>
            <a:ext cx="3830100" cy="856079"/>
          </a:xfrm>
          <a:prstGeom prst="rect">
            <a:avLst/>
          </a:prstGeom>
          <a:noFill/>
          <a:ln>
            <a:noFill/>
          </a:ln>
        </p:spPr>
      </p:pic>
      <p:sp>
        <p:nvSpPr>
          <p:cNvPr id="161" name="Google Shape;161;p20"/>
          <p:cNvSpPr txBox="1"/>
          <p:nvPr/>
        </p:nvSpPr>
        <p:spPr>
          <a:xfrm>
            <a:off x="311700" y="3620500"/>
            <a:ext cx="42252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After choosing your account type, click on SAVE ACCOUNT TYPE &amp; CONTINUE.</a:t>
            </a:r>
            <a:endParaRPr sz="1000">
              <a:solidFill>
                <a:schemeClr val="dk2"/>
              </a:solidFill>
              <a:latin typeface="Source Sans Pro"/>
              <a:ea typeface="Source Sans Pro"/>
              <a:cs typeface="Source Sans Pro"/>
              <a:sym typeface="Source Sans Pro"/>
            </a:endParaRPr>
          </a:p>
        </p:txBody>
      </p:sp>
      <p:cxnSp>
        <p:nvCxnSpPr>
          <p:cNvPr id="162" name="Google Shape;162;p20"/>
          <p:cNvCxnSpPr>
            <a:stCxn id="159" idx="0"/>
          </p:cNvCxnSpPr>
          <p:nvPr/>
        </p:nvCxnSpPr>
        <p:spPr>
          <a:xfrm>
            <a:off x="4536900" y="620500"/>
            <a:ext cx="0" cy="4217100"/>
          </a:xfrm>
          <a:prstGeom prst="straightConnector1">
            <a:avLst/>
          </a:prstGeom>
          <a:noFill/>
          <a:ln cap="flat" cmpd="sng" w="9525">
            <a:solidFill>
              <a:schemeClr val="dk2"/>
            </a:solidFill>
            <a:prstDash val="solid"/>
            <a:round/>
            <a:headEnd len="med" w="med" type="none"/>
            <a:tailEnd len="med" w="med" type="none"/>
          </a:ln>
        </p:spPr>
      </p:cxnSp>
      <p:pic>
        <p:nvPicPr>
          <p:cNvPr id="163" name="Google Shape;163;p20"/>
          <p:cNvPicPr preferRelativeResize="0"/>
          <p:nvPr/>
        </p:nvPicPr>
        <p:blipFill rotWithShape="1">
          <a:blip r:embed="rId5">
            <a:alphaModFix/>
          </a:blip>
          <a:srcRect b="14412" l="0" r="0" t="0"/>
          <a:stretch/>
        </p:blipFill>
        <p:spPr>
          <a:xfrm>
            <a:off x="5023638" y="397399"/>
            <a:ext cx="3172295" cy="1356741"/>
          </a:xfrm>
          <a:prstGeom prst="rect">
            <a:avLst/>
          </a:prstGeom>
          <a:noFill/>
          <a:ln>
            <a:noFill/>
          </a:ln>
        </p:spPr>
      </p:pic>
      <p:pic>
        <p:nvPicPr>
          <p:cNvPr id="164" name="Google Shape;164;p20"/>
          <p:cNvPicPr preferRelativeResize="0"/>
          <p:nvPr/>
        </p:nvPicPr>
        <p:blipFill>
          <a:blip r:embed="rId6">
            <a:alphaModFix/>
          </a:blip>
          <a:stretch>
            <a:fillRect/>
          </a:stretch>
        </p:blipFill>
        <p:spPr>
          <a:xfrm>
            <a:off x="4968000" y="1847396"/>
            <a:ext cx="3409826" cy="1474550"/>
          </a:xfrm>
          <a:prstGeom prst="rect">
            <a:avLst/>
          </a:prstGeom>
          <a:noFill/>
          <a:ln>
            <a:noFill/>
          </a:ln>
        </p:spPr>
      </p:pic>
      <p:pic>
        <p:nvPicPr>
          <p:cNvPr id="165" name="Google Shape;165;p20"/>
          <p:cNvPicPr preferRelativeResize="0"/>
          <p:nvPr/>
        </p:nvPicPr>
        <p:blipFill>
          <a:blip r:embed="rId7">
            <a:alphaModFix/>
          </a:blip>
          <a:stretch>
            <a:fillRect/>
          </a:stretch>
        </p:blipFill>
        <p:spPr>
          <a:xfrm>
            <a:off x="5023634" y="3415193"/>
            <a:ext cx="3354191" cy="15072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1"/>
          <p:cNvPicPr preferRelativeResize="0"/>
          <p:nvPr>
            <p:ph idx="2" type="pic"/>
          </p:nvPr>
        </p:nvPicPr>
        <p:blipFill rotWithShape="1">
          <a:blip r:embed="rId3">
            <a:alphaModFix/>
          </a:blip>
          <a:srcRect b="0" l="-5752" r="0" t="0"/>
          <a:stretch/>
        </p:blipFill>
        <p:spPr>
          <a:xfrm>
            <a:off x="423600" y="973825"/>
            <a:ext cx="6188548" cy="3956774"/>
          </a:xfrm>
          <a:prstGeom prst="rect">
            <a:avLst/>
          </a:prstGeom>
        </p:spPr>
      </p:pic>
      <p:sp>
        <p:nvSpPr>
          <p:cNvPr id="171" name="Google Shape;171;p21"/>
          <p:cNvSpPr txBox="1"/>
          <p:nvPr>
            <p:ph type="title"/>
          </p:nvPr>
        </p:nvSpPr>
        <p:spPr>
          <a:xfrm>
            <a:off x="311700" y="244225"/>
            <a:ext cx="8520600" cy="383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50"/>
              <a:t>UPLOAD YOUR DESIGN</a:t>
            </a:r>
            <a:endParaRPr sz="1450"/>
          </a:p>
        </p:txBody>
      </p:sp>
      <p:pic>
        <p:nvPicPr>
          <p:cNvPr id="172" name="Google Shape;172;p21"/>
          <p:cNvPicPr preferRelativeResize="0"/>
          <p:nvPr>
            <p:ph idx="2" type="pic"/>
          </p:nvPr>
        </p:nvPicPr>
        <p:blipFill rotWithShape="1">
          <a:blip r:embed="rId4">
            <a:alphaModFix/>
          </a:blip>
          <a:srcRect b="2453" l="0" r="0" t="2453"/>
          <a:stretch/>
        </p:blipFill>
        <p:spPr>
          <a:xfrm>
            <a:off x="423600" y="973825"/>
            <a:ext cx="6188550" cy="3956775"/>
          </a:xfrm>
          <a:prstGeom prst="rect">
            <a:avLst/>
          </a:prstGeom>
        </p:spPr>
      </p:pic>
      <p:sp>
        <p:nvSpPr>
          <p:cNvPr id="173" name="Google Shape;173;p21"/>
          <p:cNvSpPr txBox="1"/>
          <p:nvPr/>
        </p:nvSpPr>
        <p:spPr>
          <a:xfrm>
            <a:off x="311700" y="620500"/>
            <a:ext cx="84504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Sans Pro"/>
                <a:ea typeface="Source Sans Pro"/>
                <a:cs typeface="Source Sans Pro"/>
                <a:sym typeface="Source Sans Pro"/>
              </a:rPr>
              <a:t>After Account Type selection, you will be forwarded to your Control Panel. As a first time user, you will be welcomed with helpful tips to upload your first design. The Control Panel is the area where you can find all the A’ Design Award services.</a:t>
            </a:r>
            <a:endParaRPr sz="1000">
              <a:latin typeface="Source Sans Pro"/>
              <a:ea typeface="Source Sans Pro"/>
              <a:cs typeface="Source Sans Pro"/>
              <a:sym typeface="Source Sans Pro"/>
            </a:endParaRPr>
          </a:p>
        </p:txBody>
      </p:sp>
      <p:cxnSp>
        <p:nvCxnSpPr>
          <p:cNvPr id="174" name="Google Shape;174;p21"/>
          <p:cNvCxnSpPr/>
          <p:nvPr/>
        </p:nvCxnSpPr>
        <p:spPr>
          <a:xfrm>
            <a:off x="4264425" y="2660125"/>
            <a:ext cx="2601600" cy="0"/>
          </a:xfrm>
          <a:prstGeom prst="straightConnector1">
            <a:avLst/>
          </a:prstGeom>
          <a:noFill/>
          <a:ln cap="flat" cmpd="sng" w="9525">
            <a:solidFill>
              <a:schemeClr val="dk2"/>
            </a:solidFill>
            <a:prstDash val="solid"/>
            <a:round/>
            <a:headEnd len="med" w="med" type="none"/>
            <a:tailEnd len="med" w="med" type="triangle"/>
          </a:ln>
        </p:spPr>
      </p:cxnSp>
      <p:sp>
        <p:nvSpPr>
          <p:cNvPr id="175" name="Google Shape;175;p21"/>
          <p:cNvSpPr txBox="1"/>
          <p:nvPr/>
        </p:nvSpPr>
        <p:spPr>
          <a:xfrm>
            <a:off x="6866025" y="2589175"/>
            <a:ext cx="2085900" cy="1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PROFILE SCORE is a representation of your progress for compiling your profile. It will increase when you Update your profile.</a:t>
            </a:r>
            <a:endParaRPr sz="800">
              <a:latin typeface="Source Sans Pro"/>
              <a:ea typeface="Source Sans Pro"/>
              <a:cs typeface="Source Sans Pro"/>
              <a:sym typeface="Source Sans Pro"/>
            </a:endParaRPr>
          </a:p>
        </p:txBody>
      </p:sp>
      <p:cxnSp>
        <p:nvCxnSpPr>
          <p:cNvPr id="176" name="Google Shape;176;p21"/>
          <p:cNvCxnSpPr/>
          <p:nvPr/>
        </p:nvCxnSpPr>
        <p:spPr>
          <a:xfrm>
            <a:off x="5227500" y="3840000"/>
            <a:ext cx="1638600" cy="2100"/>
          </a:xfrm>
          <a:prstGeom prst="straightConnector1">
            <a:avLst/>
          </a:prstGeom>
          <a:noFill/>
          <a:ln cap="flat" cmpd="sng" w="9525">
            <a:solidFill>
              <a:schemeClr val="dk2"/>
            </a:solidFill>
            <a:prstDash val="solid"/>
            <a:round/>
            <a:headEnd len="med" w="med" type="none"/>
            <a:tailEnd len="med" w="med" type="triangle"/>
          </a:ln>
        </p:spPr>
      </p:cxnSp>
      <p:sp>
        <p:nvSpPr>
          <p:cNvPr id="177" name="Google Shape;177;p21"/>
          <p:cNvSpPr txBox="1"/>
          <p:nvPr/>
        </p:nvSpPr>
        <p:spPr>
          <a:xfrm>
            <a:off x="6866025" y="3598825"/>
            <a:ext cx="2085900" cy="5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 can download the Presentation Guidelines by clicking on the highlighted text. This would initiate a download to your personal device.</a:t>
            </a:r>
            <a:endParaRPr sz="800">
              <a:latin typeface="Source Sans Pro"/>
              <a:ea typeface="Source Sans Pro"/>
              <a:cs typeface="Source Sans Pro"/>
              <a:sym typeface="Source Sans Pro"/>
            </a:endParaRPr>
          </a:p>
        </p:txBody>
      </p:sp>
      <p:cxnSp>
        <p:nvCxnSpPr>
          <p:cNvPr id="178" name="Google Shape;178;p21"/>
          <p:cNvCxnSpPr/>
          <p:nvPr/>
        </p:nvCxnSpPr>
        <p:spPr>
          <a:xfrm>
            <a:off x="3536025" y="4442875"/>
            <a:ext cx="3330000" cy="0"/>
          </a:xfrm>
          <a:prstGeom prst="straightConnector1">
            <a:avLst/>
          </a:prstGeom>
          <a:noFill/>
          <a:ln cap="flat" cmpd="sng" w="9525">
            <a:solidFill>
              <a:schemeClr val="dk2"/>
            </a:solidFill>
            <a:prstDash val="solid"/>
            <a:round/>
            <a:headEnd len="med" w="med" type="none"/>
            <a:tailEnd len="med" w="med" type="triangle"/>
          </a:ln>
        </p:spPr>
      </p:cxnSp>
      <p:sp>
        <p:nvSpPr>
          <p:cNvPr id="179" name="Google Shape;179;p21"/>
          <p:cNvSpPr txBox="1"/>
          <p:nvPr/>
        </p:nvSpPr>
        <p:spPr>
          <a:xfrm>
            <a:off x="6866025" y="4295725"/>
            <a:ext cx="2085900" cy="2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You can start uploading your design by clicking </a:t>
            </a:r>
            <a:r>
              <a:rPr b="1" lang="en" sz="800">
                <a:latin typeface="Source Sans Pro"/>
                <a:ea typeface="Source Sans Pro"/>
                <a:cs typeface="Source Sans Pro"/>
                <a:sym typeface="Source Sans Pro"/>
              </a:rPr>
              <a:t>UPLOAD YOUR DESIGN</a:t>
            </a:r>
            <a:endParaRPr b="1" sz="800">
              <a:latin typeface="Source Sans Pro"/>
              <a:ea typeface="Source Sans Pro"/>
              <a:cs typeface="Source Sans Pro"/>
              <a:sym typeface="Source Sans Pro"/>
            </a:endParaRPr>
          </a:p>
        </p:txBody>
      </p:sp>
      <p:sp>
        <p:nvSpPr>
          <p:cNvPr id="180" name="Google Shape;180;p21"/>
          <p:cNvSpPr/>
          <p:nvPr/>
        </p:nvSpPr>
        <p:spPr>
          <a:xfrm>
            <a:off x="2341425" y="3480000"/>
            <a:ext cx="1123500" cy="10338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